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8" r:id="rId1"/>
  </p:sldMasterIdLst>
  <p:notesMasterIdLst>
    <p:notesMasterId r:id="rId17"/>
  </p:notesMasterIdLst>
  <p:sldIdLst>
    <p:sldId id="271" r:id="rId2"/>
    <p:sldId id="257" r:id="rId3"/>
    <p:sldId id="264" r:id="rId4"/>
    <p:sldId id="267" r:id="rId5"/>
    <p:sldId id="266" r:id="rId6"/>
    <p:sldId id="273" r:id="rId7"/>
    <p:sldId id="260" r:id="rId8"/>
    <p:sldId id="275" r:id="rId9"/>
    <p:sldId id="268" r:id="rId10"/>
    <p:sldId id="278" r:id="rId11"/>
    <p:sldId id="277" r:id="rId12"/>
    <p:sldId id="261" r:id="rId13"/>
    <p:sldId id="274" r:id="rId14"/>
    <p:sldId id="276" r:id="rId15"/>
    <p:sldId id="270" r:id="rId16"/>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0330"/>
    <a:srgbClr val="F0F0F0"/>
    <a:srgbClr val="2C3C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285"/>
    <p:restoredTop sz="94714"/>
  </p:normalViewPr>
  <p:slideViewPr>
    <p:cSldViewPr snapToGrid="0" snapToObjects="1">
      <p:cViewPr varScale="1">
        <p:scale>
          <a:sx n="148" d="100"/>
          <a:sy n="148" d="100"/>
        </p:scale>
        <p:origin x="184" y="3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082D5A-6391-6C4F-8D83-C51CB05B5582}" type="datetimeFigureOut">
              <a:rPr lang="fr-FR" smtClean="0"/>
              <a:t>12/11/2020</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3BB747-3A23-4148-B5F2-5FD52D2CF909}" type="slidenum">
              <a:rPr lang="fr-FR" smtClean="0"/>
              <a:t>‹N°›</a:t>
            </a:fld>
            <a:endParaRPr lang="fr-FR"/>
          </a:p>
        </p:txBody>
      </p:sp>
    </p:spTree>
    <p:extLst>
      <p:ext uri="{BB962C8B-B14F-4D97-AF65-F5344CB8AC3E}">
        <p14:creationId xmlns:p14="http://schemas.microsoft.com/office/powerpoint/2010/main" val="877969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nl-BE"/>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a:t>Cliquez pour modifier le style des sous-titres du masque</a:t>
            </a:r>
            <a:endParaRPr lang="fr-FR"/>
          </a:p>
        </p:txBody>
      </p:sp>
      <p:sp>
        <p:nvSpPr>
          <p:cNvPr id="4" name="Espace réservé de la date 3"/>
          <p:cNvSpPr>
            <a:spLocks noGrp="1"/>
          </p:cNvSpPr>
          <p:nvPr>
            <p:ph type="dt" sz="half" idx="10"/>
          </p:nvPr>
        </p:nvSpPr>
        <p:spPr/>
        <p:txBody>
          <a:bodyPr/>
          <a:lstStyle/>
          <a:p>
            <a:fld id="{E22DC6D7-9C20-D642-8C4D-927A38CF5E63}" type="datetime1">
              <a:rPr lang="fr-BE" smtClean="0"/>
              <a:t>12/11/20</a:t>
            </a:fld>
            <a:endParaRPr lang="fr-FR"/>
          </a:p>
        </p:txBody>
      </p:sp>
      <p:sp>
        <p:nvSpPr>
          <p:cNvPr id="5" name="Espace réservé du pied de page 4"/>
          <p:cNvSpPr>
            <a:spLocks noGrp="1"/>
          </p:cNvSpPr>
          <p:nvPr>
            <p:ph type="ftr" sz="quarter" idx="11"/>
          </p:nvPr>
        </p:nvSpPr>
        <p:spPr/>
        <p:txBody>
          <a:bodyPr/>
          <a:lstStyle/>
          <a:p>
            <a:r>
              <a:rPr lang="fr-FR" dirty="0"/>
              <a:t>LobbyZ - Durbuy safest city in the world</a:t>
            </a:r>
          </a:p>
        </p:txBody>
      </p:sp>
      <p:sp>
        <p:nvSpPr>
          <p:cNvPr id="6" name="Espace réservé du numéro de diapositive 5"/>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1581297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10"/>
          </p:nvPr>
        </p:nvSpPr>
        <p:spPr/>
        <p:txBody>
          <a:bodyPr/>
          <a:lstStyle/>
          <a:p>
            <a:fld id="{48FABAA8-9457-0C45-91FD-6B408AAADE68}" type="datetime1">
              <a:rPr lang="fr-BE" smtClean="0"/>
              <a:t>12/11/20</a:t>
            </a:fld>
            <a:endParaRPr lang="fr-FR"/>
          </a:p>
        </p:txBody>
      </p:sp>
      <p:sp>
        <p:nvSpPr>
          <p:cNvPr id="5" name="Espace réservé du pied de page 4"/>
          <p:cNvSpPr>
            <a:spLocks noGrp="1"/>
          </p:cNvSpPr>
          <p:nvPr>
            <p:ph type="ftr" sz="quarter" idx="11"/>
          </p:nvPr>
        </p:nvSpPr>
        <p:spPr/>
        <p:txBody>
          <a:bodyPr/>
          <a:lstStyle/>
          <a:p>
            <a:r>
              <a:rPr lang="fr-FR" dirty="0"/>
              <a:t>LobbyZ - Durbuy safest city in the world</a:t>
            </a:r>
          </a:p>
        </p:txBody>
      </p:sp>
      <p:sp>
        <p:nvSpPr>
          <p:cNvPr id="6" name="Espace réservé du numéro de diapositive 5"/>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2569096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nl-BE"/>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10"/>
          </p:nvPr>
        </p:nvSpPr>
        <p:spPr/>
        <p:txBody>
          <a:bodyPr/>
          <a:lstStyle/>
          <a:p>
            <a:fld id="{054BA004-168F-724A-B85C-1EB95DC2597F}" type="datetime1">
              <a:rPr lang="fr-BE" smtClean="0"/>
              <a:t>12/11/20</a:t>
            </a:fld>
            <a:endParaRPr lang="fr-FR"/>
          </a:p>
        </p:txBody>
      </p:sp>
      <p:sp>
        <p:nvSpPr>
          <p:cNvPr id="5" name="Espace réservé du pied de page 4"/>
          <p:cNvSpPr>
            <a:spLocks noGrp="1"/>
          </p:cNvSpPr>
          <p:nvPr>
            <p:ph type="ftr" sz="quarter" idx="11"/>
          </p:nvPr>
        </p:nvSpPr>
        <p:spPr/>
        <p:txBody>
          <a:bodyPr/>
          <a:lstStyle/>
          <a:p>
            <a:r>
              <a:rPr lang="fr-FR" dirty="0"/>
              <a:t>LobbyZ - Durbuy safest city in the world</a:t>
            </a:r>
          </a:p>
        </p:txBody>
      </p:sp>
      <p:sp>
        <p:nvSpPr>
          <p:cNvPr id="6" name="Espace réservé du numéro de diapositive 5"/>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290611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u contenu 2"/>
          <p:cNvSpPr>
            <a:spLocks noGrp="1"/>
          </p:cNvSpPr>
          <p:nvPr>
            <p:ph idx="1"/>
          </p:nvPr>
        </p:nvSpPr>
        <p:spPr/>
        <p:txBody>
          <a:body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10"/>
          </p:nvPr>
        </p:nvSpPr>
        <p:spPr/>
        <p:txBody>
          <a:bodyPr/>
          <a:lstStyle/>
          <a:p>
            <a:fld id="{F4741E2C-8FEF-8E40-97D4-2E2C897A9084}" type="datetime1">
              <a:rPr lang="fr-BE" smtClean="0"/>
              <a:t>12/11/20</a:t>
            </a:fld>
            <a:endParaRPr lang="fr-FR"/>
          </a:p>
        </p:txBody>
      </p:sp>
      <p:sp>
        <p:nvSpPr>
          <p:cNvPr id="5" name="Espace réservé du pied de page 4"/>
          <p:cNvSpPr>
            <a:spLocks noGrp="1"/>
          </p:cNvSpPr>
          <p:nvPr>
            <p:ph type="ftr" sz="quarter" idx="11"/>
          </p:nvPr>
        </p:nvSpPr>
        <p:spPr/>
        <p:txBody>
          <a:bodyPr/>
          <a:lstStyle/>
          <a:p>
            <a:r>
              <a:rPr lang="fr-FR" dirty="0"/>
              <a:t>LobbyZ - Durbuy safest city in the world</a:t>
            </a:r>
          </a:p>
        </p:txBody>
      </p:sp>
      <p:sp>
        <p:nvSpPr>
          <p:cNvPr id="6" name="Espace réservé du numéro de diapositive 5"/>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2744682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nl-BE"/>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a:t>Cliquez pour modifier les styles du texte du masque</a:t>
            </a:r>
          </a:p>
        </p:txBody>
      </p:sp>
      <p:sp>
        <p:nvSpPr>
          <p:cNvPr id="4" name="Espace réservé de la date 3"/>
          <p:cNvSpPr>
            <a:spLocks noGrp="1"/>
          </p:cNvSpPr>
          <p:nvPr>
            <p:ph type="dt" sz="half" idx="10"/>
          </p:nvPr>
        </p:nvSpPr>
        <p:spPr/>
        <p:txBody>
          <a:bodyPr/>
          <a:lstStyle/>
          <a:p>
            <a:fld id="{0045EBD6-601B-9842-A7C7-13A5815D361B}" type="datetime1">
              <a:rPr lang="fr-BE" smtClean="0"/>
              <a:t>12/11/20</a:t>
            </a:fld>
            <a:endParaRPr lang="fr-FR"/>
          </a:p>
        </p:txBody>
      </p:sp>
      <p:sp>
        <p:nvSpPr>
          <p:cNvPr id="5" name="Espace réservé du pied de page 4"/>
          <p:cNvSpPr>
            <a:spLocks noGrp="1"/>
          </p:cNvSpPr>
          <p:nvPr>
            <p:ph type="ftr" sz="quarter" idx="11"/>
          </p:nvPr>
        </p:nvSpPr>
        <p:spPr/>
        <p:txBody>
          <a:bodyPr/>
          <a:lstStyle/>
          <a:p>
            <a:r>
              <a:rPr lang="fr-FR" dirty="0"/>
              <a:t>LobbyZ - Durbuy safest city in the world</a:t>
            </a:r>
          </a:p>
        </p:txBody>
      </p:sp>
      <p:sp>
        <p:nvSpPr>
          <p:cNvPr id="6" name="Espace réservé du numéro de diapositive 5"/>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1457109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5" name="Espace réservé de la date 4"/>
          <p:cNvSpPr>
            <a:spLocks noGrp="1"/>
          </p:cNvSpPr>
          <p:nvPr>
            <p:ph type="dt" sz="half" idx="10"/>
          </p:nvPr>
        </p:nvSpPr>
        <p:spPr/>
        <p:txBody>
          <a:bodyPr/>
          <a:lstStyle/>
          <a:p>
            <a:fld id="{FB57EB1D-B7B4-EB47-8227-E671F5DDEADE}" type="datetime1">
              <a:rPr lang="fr-BE" smtClean="0"/>
              <a:t>12/11/20</a:t>
            </a:fld>
            <a:endParaRPr lang="fr-FR"/>
          </a:p>
        </p:txBody>
      </p:sp>
      <p:sp>
        <p:nvSpPr>
          <p:cNvPr id="6" name="Espace réservé du pied de page 5"/>
          <p:cNvSpPr>
            <a:spLocks noGrp="1"/>
          </p:cNvSpPr>
          <p:nvPr>
            <p:ph type="ftr" sz="quarter" idx="11"/>
          </p:nvPr>
        </p:nvSpPr>
        <p:spPr/>
        <p:txBody>
          <a:bodyPr/>
          <a:lstStyle/>
          <a:p>
            <a:r>
              <a:rPr lang="fr-FR" dirty="0"/>
              <a:t>LobbyZ - Durbuy safest city in the world</a:t>
            </a:r>
          </a:p>
        </p:txBody>
      </p:sp>
      <p:sp>
        <p:nvSpPr>
          <p:cNvPr id="7" name="Espace réservé du numéro de diapositive 6"/>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3177303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nl-BE"/>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7" name="Espace réservé de la date 6"/>
          <p:cNvSpPr>
            <a:spLocks noGrp="1"/>
          </p:cNvSpPr>
          <p:nvPr>
            <p:ph type="dt" sz="half" idx="10"/>
          </p:nvPr>
        </p:nvSpPr>
        <p:spPr/>
        <p:txBody>
          <a:bodyPr/>
          <a:lstStyle/>
          <a:p>
            <a:fld id="{C436F70B-6ACD-F44C-B448-81F91E6220D5}" type="datetime1">
              <a:rPr lang="fr-BE" smtClean="0"/>
              <a:t>12/11/20</a:t>
            </a:fld>
            <a:endParaRPr lang="fr-FR"/>
          </a:p>
        </p:txBody>
      </p:sp>
      <p:sp>
        <p:nvSpPr>
          <p:cNvPr id="8" name="Espace réservé du pied de page 7"/>
          <p:cNvSpPr>
            <a:spLocks noGrp="1"/>
          </p:cNvSpPr>
          <p:nvPr>
            <p:ph type="ftr" sz="quarter" idx="11"/>
          </p:nvPr>
        </p:nvSpPr>
        <p:spPr/>
        <p:txBody>
          <a:bodyPr/>
          <a:lstStyle/>
          <a:p>
            <a:r>
              <a:rPr lang="fr-FR" dirty="0"/>
              <a:t>LobbyZ - Durbuy safest city in the world</a:t>
            </a:r>
          </a:p>
        </p:txBody>
      </p:sp>
      <p:sp>
        <p:nvSpPr>
          <p:cNvPr id="9" name="Espace réservé du numéro de diapositive 8"/>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1807113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e la date 2"/>
          <p:cNvSpPr>
            <a:spLocks noGrp="1"/>
          </p:cNvSpPr>
          <p:nvPr>
            <p:ph type="dt" sz="half" idx="10"/>
          </p:nvPr>
        </p:nvSpPr>
        <p:spPr/>
        <p:txBody>
          <a:bodyPr/>
          <a:lstStyle/>
          <a:p>
            <a:fld id="{CF97AAA1-EE10-4E42-882D-8D6A4240EA74}" type="datetime1">
              <a:rPr lang="fr-BE" smtClean="0"/>
              <a:t>12/11/20</a:t>
            </a:fld>
            <a:endParaRPr lang="fr-FR"/>
          </a:p>
        </p:txBody>
      </p:sp>
      <p:sp>
        <p:nvSpPr>
          <p:cNvPr id="4" name="Espace réservé du pied de page 3"/>
          <p:cNvSpPr>
            <a:spLocks noGrp="1"/>
          </p:cNvSpPr>
          <p:nvPr>
            <p:ph type="ftr" sz="quarter" idx="11"/>
          </p:nvPr>
        </p:nvSpPr>
        <p:spPr/>
        <p:txBody>
          <a:bodyPr/>
          <a:lstStyle/>
          <a:p>
            <a:r>
              <a:rPr lang="fr-FR" dirty="0"/>
              <a:t>LobbyZ - Durbuy safest city in the world</a:t>
            </a:r>
          </a:p>
        </p:txBody>
      </p:sp>
      <p:sp>
        <p:nvSpPr>
          <p:cNvPr id="5" name="Espace réservé du numéro de diapositive 4"/>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3224026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96E9579-E617-6042-9007-7020E4B9B297}" type="datetime1">
              <a:rPr lang="fr-BE" smtClean="0"/>
              <a:t>12/11/20</a:t>
            </a:fld>
            <a:endParaRPr lang="fr-FR"/>
          </a:p>
        </p:txBody>
      </p:sp>
      <p:sp>
        <p:nvSpPr>
          <p:cNvPr id="3" name="Espace réservé du pied de page 2"/>
          <p:cNvSpPr>
            <a:spLocks noGrp="1"/>
          </p:cNvSpPr>
          <p:nvPr>
            <p:ph type="ftr" sz="quarter" idx="11"/>
          </p:nvPr>
        </p:nvSpPr>
        <p:spPr/>
        <p:txBody>
          <a:bodyPr/>
          <a:lstStyle/>
          <a:p>
            <a:r>
              <a:rPr lang="fr-FR" dirty="0"/>
              <a:t>LobbyZ - Durbuy safest city in the world</a:t>
            </a:r>
          </a:p>
        </p:txBody>
      </p:sp>
      <p:sp>
        <p:nvSpPr>
          <p:cNvPr id="4" name="Espace réservé du numéro de diapositive 3"/>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3665924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nl-BE"/>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a:t>Cliquez pour modifier les styles du texte du masque</a:t>
            </a:r>
          </a:p>
        </p:txBody>
      </p:sp>
      <p:sp>
        <p:nvSpPr>
          <p:cNvPr id="5" name="Espace réservé de la date 4"/>
          <p:cNvSpPr>
            <a:spLocks noGrp="1"/>
          </p:cNvSpPr>
          <p:nvPr>
            <p:ph type="dt" sz="half" idx="10"/>
          </p:nvPr>
        </p:nvSpPr>
        <p:spPr/>
        <p:txBody>
          <a:bodyPr/>
          <a:lstStyle/>
          <a:p>
            <a:fld id="{B6415FE8-B550-F842-9B9B-7F4F8C820683}" type="datetime1">
              <a:rPr lang="fr-BE" smtClean="0"/>
              <a:t>12/11/20</a:t>
            </a:fld>
            <a:endParaRPr lang="fr-FR"/>
          </a:p>
        </p:txBody>
      </p:sp>
      <p:sp>
        <p:nvSpPr>
          <p:cNvPr id="6" name="Espace réservé du pied de page 5"/>
          <p:cNvSpPr>
            <a:spLocks noGrp="1"/>
          </p:cNvSpPr>
          <p:nvPr>
            <p:ph type="ftr" sz="quarter" idx="11"/>
          </p:nvPr>
        </p:nvSpPr>
        <p:spPr/>
        <p:txBody>
          <a:bodyPr/>
          <a:lstStyle/>
          <a:p>
            <a:r>
              <a:rPr lang="fr-FR" dirty="0"/>
              <a:t>LobbyZ - Durbuy safest city in the world</a:t>
            </a:r>
          </a:p>
        </p:txBody>
      </p:sp>
      <p:sp>
        <p:nvSpPr>
          <p:cNvPr id="7" name="Espace réservé du numéro de diapositive 6"/>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1590792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nl-BE"/>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a:t>Cliquez pour modifier les styles du texte du masque</a:t>
            </a:r>
          </a:p>
        </p:txBody>
      </p:sp>
      <p:sp>
        <p:nvSpPr>
          <p:cNvPr id="5" name="Espace réservé de la date 4"/>
          <p:cNvSpPr>
            <a:spLocks noGrp="1"/>
          </p:cNvSpPr>
          <p:nvPr>
            <p:ph type="dt" sz="half" idx="10"/>
          </p:nvPr>
        </p:nvSpPr>
        <p:spPr/>
        <p:txBody>
          <a:bodyPr/>
          <a:lstStyle/>
          <a:p>
            <a:fld id="{4FD76B06-B56F-3341-983A-627DFBD9ACAB}" type="datetime1">
              <a:rPr lang="fr-BE" smtClean="0"/>
              <a:t>12/11/20</a:t>
            </a:fld>
            <a:endParaRPr lang="fr-FR"/>
          </a:p>
        </p:txBody>
      </p:sp>
      <p:sp>
        <p:nvSpPr>
          <p:cNvPr id="6" name="Espace réservé du pied de page 5"/>
          <p:cNvSpPr>
            <a:spLocks noGrp="1"/>
          </p:cNvSpPr>
          <p:nvPr>
            <p:ph type="ftr" sz="quarter" idx="11"/>
          </p:nvPr>
        </p:nvSpPr>
        <p:spPr/>
        <p:txBody>
          <a:bodyPr/>
          <a:lstStyle/>
          <a:p>
            <a:r>
              <a:rPr lang="fr-FR" dirty="0"/>
              <a:t>LobbyZ - Durbuy safest city in the world</a:t>
            </a:r>
          </a:p>
        </p:txBody>
      </p:sp>
      <p:sp>
        <p:nvSpPr>
          <p:cNvPr id="7" name="Espace réservé du numéro de diapositive 6"/>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1674143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BE"/>
              <a:t>Cliquez et modifiez le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EC25EF-5EC9-FF45-A496-90513589A684}" type="datetime1">
              <a:rPr lang="fr-BE" smtClean="0"/>
              <a:t>12/11/20</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LobbyZ - Durbuy safest city in the world</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2E02F2-A824-4142-8FFB-897753988F63}" type="slidenum">
              <a:rPr lang="fr-FR" smtClean="0"/>
              <a:t>‹N°›</a:t>
            </a:fld>
            <a:endParaRPr lang="fr-FR"/>
          </a:p>
        </p:txBody>
      </p:sp>
    </p:spTree>
    <p:extLst>
      <p:ext uri="{BB962C8B-B14F-4D97-AF65-F5344CB8AC3E}">
        <p14:creationId xmlns:p14="http://schemas.microsoft.com/office/powerpoint/2010/main" val="38293954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tiff"/><Relationship Id="rId7" Type="http://schemas.openxmlformats.org/officeDocument/2006/relationships/image" Target="../media/image20.png"/><Relationship Id="rId2" Type="http://schemas.openxmlformats.org/officeDocument/2006/relationships/image" Target="../media/image15.tiff"/><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hyperlink" Target="mailto:info@lobbyz.be"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7" Type="http://schemas.openxmlformats.org/officeDocument/2006/relationships/image" Target="../media/image8.tiff"/><Relationship Id="rId2" Type="http://schemas.openxmlformats.org/officeDocument/2006/relationships/image" Target="../media/image3.tiff"/><Relationship Id="rId1" Type="http://schemas.openxmlformats.org/officeDocument/2006/relationships/slideLayout" Target="../slideLayouts/slideLayout6.xml"/><Relationship Id="rId6" Type="http://schemas.openxmlformats.org/officeDocument/2006/relationships/image" Target="../media/image7.tiff"/><Relationship Id="rId5" Type="http://schemas.openxmlformats.org/officeDocument/2006/relationships/image" Target="../media/image6.tiff"/><Relationship Id="rId4" Type="http://schemas.openxmlformats.org/officeDocument/2006/relationships/image" Target="../media/image5.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5.tiff"/><Relationship Id="rId5" Type="http://schemas.openxmlformats.org/officeDocument/2006/relationships/image" Target="../media/image12.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653CB7-AD35-154C-920E-662570BC01D3}"/>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A38DDB69-F6AD-CB40-A526-210D7ED805C7}"/>
              </a:ext>
            </a:extLst>
          </p:cNvPr>
          <p:cNvSpPr>
            <a:spLocks noGrp="1"/>
          </p:cNvSpPr>
          <p:nvPr>
            <p:ph type="subTitle" idx="1"/>
          </p:nvPr>
        </p:nvSpPr>
        <p:spPr/>
        <p:txBody>
          <a:bodyPr/>
          <a:lstStyle/>
          <a:p>
            <a:endParaRPr lang="fr-FR"/>
          </a:p>
        </p:txBody>
      </p:sp>
      <p:pic>
        <p:nvPicPr>
          <p:cNvPr id="5" name="Image 4">
            <a:extLst>
              <a:ext uri="{FF2B5EF4-FFF2-40B4-BE49-F238E27FC236}">
                <a16:creationId xmlns:a16="http://schemas.microsoft.com/office/drawing/2014/main" id="{808059A3-78FB-7941-8349-CF54DA99425A}"/>
              </a:ext>
            </a:extLst>
          </p:cNvPr>
          <p:cNvPicPr>
            <a:picLocks noChangeAspect="1"/>
          </p:cNvPicPr>
          <p:nvPr/>
        </p:nvPicPr>
        <p:blipFill>
          <a:blip r:embed="rId2"/>
          <a:stretch>
            <a:fillRect/>
          </a:stretch>
        </p:blipFill>
        <p:spPr>
          <a:xfrm>
            <a:off x="-986320" y="0"/>
            <a:ext cx="10130319" cy="6858000"/>
          </a:xfrm>
          <a:prstGeom prst="rect">
            <a:avLst/>
          </a:prstGeom>
          <a:ln>
            <a:solidFill>
              <a:srgbClr val="0070C0"/>
            </a:solidFill>
          </a:ln>
        </p:spPr>
      </p:pic>
      <p:sp>
        <p:nvSpPr>
          <p:cNvPr id="6" name="ZoneTexte 5">
            <a:extLst>
              <a:ext uri="{FF2B5EF4-FFF2-40B4-BE49-F238E27FC236}">
                <a16:creationId xmlns:a16="http://schemas.microsoft.com/office/drawing/2014/main" id="{BE3771E2-5CBE-6A4D-B012-89BBC0C0651B}"/>
              </a:ext>
            </a:extLst>
          </p:cNvPr>
          <p:cNvSpPr txBox="1"/>
          <p:nvPr/>
        </p:nvSpPr>
        <p:spPr>
          <a:xfrm>
            <a:off x="585626" y="557113"/>
            <a:ext cx="7954766" cy="2308324"/>
          </a:xfrm>
          <a:prstGeom prst="rect">
            <a:avLst/>
          </a:prstGeom>
          <a:noFill/>
        </p:spPr>
        <p:txBody>
          <a:bodyPr wrap="square" rtlCol="0">
            <a:spAutoFit/>
          </a:bodyPr>
          <a:lstStyle/>
          <a:p>
            <a:pPr algn="ctr"/>
            <a:r>
              <a:rPr lang="fr-FR" sz="7200" b="1" dirty="0">
                <a:solidFill>
                  <a:schemeClr val="bg1"/>
                </a:solidFill>
              </a:rPr>
              <a:t>Durbuy</a:t>
            </a:r>
          </a:p>
          <a:p>
            <a:pPr algn="ctr"/>
            <a:endParaRPr lang="fr-FR" sz="1200" b="1" dirty="0">
              <a:solidFill>
                <a:schemeClr val="bg1"/>
              </a:solidFill>
            </a:endParaRPr>
          </a:p>
          <a:p>
            <a:pPr algn="ctr"/>
            <a:r>
              <a:rPr lang="fr-FR" sz="6000" b="1" dirty="0">
                <a:solidFill>
                  <a:schemeClr val="bg1"/>
                </a:solidFill>
              </a:rPr>
              <a:t>safest city in the world </a:t>
            </a:r>
          </a:p>
        </p:txBody>
      </p:sp>
      <p:sp>
        <p:nvSpPr>
          <p:cNvPr id="7" name="Espace réservé du pied de page 6">
            <a:extLst>
              <a:ext uri="{FF2B5EF4-FFF2-40B4-BE49-F238E27FC236}">
                <a16:creationId xmlns:a16="http://schemas.microsoft.com/office/drawing/2014/main" id="{B3A9B3B5-984F-5A47-8B50-481D09FB506B}"/>
              </a:ext>
            </a:extLst>
          </p:cNvPr>
          <p:cNvSpPr>
            <a:spLocks noGrp="1"/>
          </p:cNvSpPr>
          <p:nvPr>
            <p:ph type="ftr" sz="quarter" idx="11"/>
          </p:nvPr>
        </p:nvSpPr>
        <p:spPr/>
        <p:txBody>
          <a:bodyPr/>
          <a:lstStyle/>
          <a:p>
            <a:r>
              <a:rPr lang="fr-FR" dirty="0"/>
              <a:t>LobbyZ - Durbuy safest city in the world</a:t>
            </a:r>
          </a:p>
        </p:txBody>
      </p:sp>
      <p:pic>
        <p:nvPicPr>
          <p:cNvPr id="9" name="Image 8">
            <a:extLst>
              <a:ext uri="{FF2B5EF4-FFF2-40B4-BE49-F238E27FC236}">
                <a16:creationId xmlns:a16="http://schemas.microsoft.com/office/drawing/2014/main" id="{C2F59E37-60D2-1947-877B-AF6B49CE1BC8}"/>
              </a:ext>
            </a:extLst>
          </p:cNvPr>
          <p:cNvPicPr>
            <a:picLocks noChangeAspect="1"/>
          </p:cNvPicPr>
          <p:nvPr/>
        </p:nvPicPr>
        <p:blipFill>
          <a:blip r:embed="rId3"/>
          <a:stretch>
            <a:fillRect/>
          </a:stretch>
        </p:blipFill>
        <p:spPr>
          <a:xfrm>
            <a:off x="6924781" y="5938840"/>
            <a:ext cx="1967644" cy="724093"/>
          </a:xfrm>
          <a:prstGeom prst="rect">
            <a:avLst/>
          </a:prstGeom>
        </p:spPr>
      </p:pic>
    </p:spTree>
    <p:extLst>
      <p:ext uri="{BB962C8B-B14F-4D97-AF65-F5344CB8AC3E}">
        <p14:creationId xmlns:p14="http://schemas.microsoft.com/office/powerpoint/2010/main" val="2309511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a:bodyPr>
          <a:lstStyle/>
          <a:p>
            <a:r>
              <a:rPr lang="fr-FR" dirty="0">
                <a:solidFill>
                  <a:schemeClr val="bg1"/>
                </a:solidFill>
              </a:rPr>
              <a:t>Détails de l’opération</a:t>
            </a:r>
          </a:p>
        </p:txBody>
      </p:sp>
      <p:sp>
        <p:nvSpPr>
          <p:cNvPr id="5" name="Espace réservé du pied de page 4">
            <a:extLst>
              <a:ext uri="{FF2B5EF4-FFF2-40B4-BE49-F238E27FC236}">
                <a16:creationId xmlns:a16="http://schemas.microsoft.com/office/drawing/2014/main" id="{3E8B0BD1-00E0-124C-A7E5-4DCEE7A0D2D8}"/>
              </a:ext>
            </a:extLst>
          </p:cNvPr>
          <p:cNvSpPr>
            <a:spLocks noGrp="1"/>
          </p:cNvSpPr>
          <p:nvPr>
            <p:ph type="ftr" sz="quarter" idx="11"/>
          </p:nvPr>
        </p:nvSpPr>
        <p:spPr/>
        <p:txBody>
          <a:bodyPr/>
          <a:lstStyle/>
          <a:p>
            <a:r>
              <a:rPr lang="fr-FR" dirty="0"/>
              <a:t>LobbyZ - Durbuy safest city in the world</a:t>
            </a:r>
          </a:p>
        </p:txBody>
      </p:sp>
      <p:sp>
        <p:nvSpPr>
          <p:cNvPr id="6" name="ZoneTexte 5"/>
          <p:cNvSpPr txBox="1"/>
          <p:nvPr/>
        </p:nvSpPr>
        <p:spPr>
          <a:xfrm>
            <a:off x="734391" y="1673939"/>
            <a:ext cx="7675217" cy="4739759"/>
          </a:xfrm>
          <a:prstGeom prst="rect">
            <a:avLst/>
          </a:prstGeom>
          <a:noFill/>
        </p:spPr>
        <p:txBody>
          <a:bodyPr wrap="square" rtlCol="0">
            <a:spAutoFit/>
          </a:bodyPr>
          <a:lstStyle/>
          <a:p>
            <a:pPr algn="just"/>
            <a:r>
              <a:rPr lang="fr-FR" dirty="0"/>
              <a:t> 	Accord tacite préalable du Bourgmestre de Durbuy, qui autorise </a:t>
            </a:r>
            <a:r>
              <a:rPr lang="fr-FR" dirty="0" err="1"/>
              <a:t>LobbyZ</a:t>
            </a:r>
            <a:r>
              <a:rPr lang="fr-FR" dirty="0"/>
              <a:t> à</a:t>
            </a:r>
          </a:p>
          <a:p>
            <a:pPr algn="just"/>
            <a:r>
              <a:rPr lang="fr-FR" dirty="0"/>
              <a:t>	contacter </a:t>
            </a:r>
            <a:r>
              <a:rPr lang="fr-FR" dirty="0" err="1"/>
              <a:t>Idelux</a:t>
            </a:r>
            <a:r>
              <a:rPr lang="fr-FR" dirty="0"/>
              <a:t>, la </a:t>
            </a:r>
            <a:r>
              <a:rPr lang="fr-FR" dirty="0" err="1"/>
              <a:t>Sowalfin</a:t>
            </a:r>
            <a:r>
              <a:rPr lang="fr-FR" dirty="0"/>
              <a:t> et la Région wallonne sur base de ce dossier.</a:t>
            </a:r>
          </a:p>
          <a:p>
            <a:pPr algn="just"/>
            <a:endParaRPr lang="fr-FR" sz="800" dirty="0"/>
          </a:p>
          <a:p>
            <a:pPr algn="just"/>
            <a:r>
              <a:rPr lang="fr-FR" dirty="0"/>
              <a:t>	Négociation avec une banque (Belfius) d’une ligne de leasing importante 	par région/communauté, couverte par l’octroi d’une garantie.</a:t>
            </a:r>
          </a:p>
          <a:p>
            <a:pPr algn="just"/>
            <a:endParaRPr lang="fr-FR" sz="800" dirty="0"/>
          </a:p>
          <a:p>
            <a:pPr algn="just"/>
            <a:r>
              <a:rPr lang="fr-FR" dirty="0"/>
              <a:t> 	Vérification que des subsides peuvent couvrir en partie ces	investissements. 	Par exemple la majorité de l’Horeca n’aura pas la capacité de financer des 	nouvelles technologies à la reprise et aura besoin de cette forme d’aide.</a:t>
            </a:r>
          </a:p>
          <a:p>
            <a:pPr algn="just"/>
            <a:endParaRPr lang="fr-FR" sz="800" dirty="0"/>
          </a:p>
          <a:p>
            <a:pPr lvl="1" algn="just"/>
            <a:r>
              <a:rPr lang="fr-FR" dirty="0"/>
              <a:t>Les commerçants sont informés et proposent un dossier à Belfius, qui est l’intermédiaire et qui administre les échanges entre toutes les parties. Le subside est un premier loyer, le solde est financé progressivement en 4 ans.</a:t>
            </a:r>
          </a:p>
          <a:p>
            <a:pPr algn="just"/>
            <a:endParaRPr lang="fr-FR" sz="800" dirty="0"/>
          </a:p>
          <a:p>
            <a:pPr algn="just"/>
            <a:r>
              <a:rPr lang="fr-FR" dirty="0"/>
              <a:t>	Le leasing est approuvé, il est garanti, progressif sur 36 ou 48 mois, ce qui 	est un second soutien à la relance de l’activité. Cela se superpose à l’action 	marketing positive du label </a:t>
            </a:r>
            <a:r>
              <a:rPr lang="fr-FR" b="1" dirty="0">
                <a:solidFill>
                  <a:srgbClr val="C00000"/>
                </a:solidFill>
              </a:rPr>
              <a:t>AA</a:t>
            </a:r>
            <a:r>
              <a:rPr lang="fr-FR" dirty="0"/>
              <a:t> – </a:t>
            </a:r>
            <a:r>
              <a:rPr lang="fr-FR" b="1" dirty="0">
                <a:solidFill>
                  <a:srgbClr val="C00000"/>
                </a:solidFill>
              </a:rPr>
              <a:t>AAA</a:t>
            </a:r>
            <a:r>
              <a:rPr lang="fr-FR" dirty="0"/>
              <a:t>, simple et compréhensible pour tous.</a:t>
            </a:r>
          </a:p>
          <a:p>
            <a:pPr algn="just"/>
            <a:endParaRPr lang="fr-FR" dirty="0"/>
          </a:p>
          <a:p>
            <a:pPr algn="just"/>
            <a:r>
              <a:rPr lang="fr-FR" b="1" dirty="0">
                <a:solidFill>
                  <a:schemeClr val="accent1"/>
                </a:solidFill>
              </a:rPr>
              <a:t>  </a:t>
            </a:r>
          </a:p>
        </p:txBody>
      </p:sp>
      <p:sp>
        <p:nvSpPr>
          <p:cNvPr id="7" name="Ellipse 6">
            <a:extLst>
              <a:ext uri="{FF2B5EF4-FFF2-40B4-BE49-F238E27FC236}">
                <a16:creationId xmlns:a16="http://schemas.microsoft.com/office/drawing/2014/main" id="{BF9F63E4-2DEB-6D49-9702-A8C912CD1B2E}"/>
              </a:ext>
            </a:extLst>
          </p:cNvPr>
          <p:cNvSpPr/>
          <p:nvPr/>
        </p:nvSpPr>
        <p:spPr>
          <a:xfrm>
            <a:off x="734391" y="1735583"/>
            <a:ext cx="313528" cy="296344"/>
          </a:xfrm>
          <a:prstGeom prst="ellipse">
            <a:avLst/>
          </a:prstGeom>
          <a:solidFill>
            <a:srgbClr val="C00000"/>
          </a:solidFill>
          <a:ln>
            <a:solidFill>
              <a:srgbClr val="BD033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1</a:t>
            </a:r>
          </a:p>
        </p:txBody>
      </p:sp>
      <p:sp>
        <p:nvSpPr>
          <p:cNvPr id="8" name="Ellipse 7">
            <a:extLst>
              <a:ext uri="{FF2B5EF4-FFF2-40B4-BE49-F238E27FC236}">
                <a16:creationId xmlns:a16="http://schemas.microsoft.com/office/drawing/2014/main" id="{B3F59BFA-A5C8-A54C-A616-4F839FBBB8CE}"/>
              </a:ext>
            </a:extLst>
          </p:cNvPr>
          <p:cNvSpPr/>
          <p:nvPr/>
        </p:nvSpPr>
        <p:spPr>
          <a:xfrm>
            <a:off x="734391" y="4034146"/>
            <a:ext cx="313528" cy="296344"/>
          </a:xfrm>
          <a:prstGeom prst="ellipse">
            <a:avLst/>
          </a:prstGeom>
          <a:solidFill>
            <a:srgbClr val="C00000"/>
          </a:solidFill>
          <a:ln>
            <a:solidFill>
              <a:srgbClr val="BD033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5</a:t>
            </a:r>
          </a:p>
        </p:txBody>
      </p:sp>
      <p:sp>
        <p:nvSpPr>
          <p:cNvPr id="9" name="Ellipse 8">
            <a:extLst>
              <a:ext uri="{FF2B5EF4-FFF2-40B4-BE49-F238E27FC236}">
                <a16:creationId xmlns:a16="http://schemas.microsoft.com/office/drawing/2014/main" id="{9F763AA7-971E-C540-9DD6-A383366DBB45}"/>
              </a:ext>
            </a:extLst>
          </p:cNvPr>
          <p:cNvSpPr/>
          <p:nvPr/>
        </p:nvSpPr>
        <p:spPr>
          <a:xfrm>
            <a:off x="734391" y="2392021"/>
            <a:ext cx="313528" cy="296344"/>
          </a:xfrm>
          <a:prstGeom prst="ellipse">
            <a:avLst/>
          </a:prstGeom>
          <a:solidFill>
            <a:srgbClr val="C00000"/>
          </a:solidFill>
          <a:ln>
            <a:solidFill>
              <a:srgbClr val="BD033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2</a:t>
            </a:r>
          </a:p>
        </p:txBody>
      </p:sp>
      <p:sp>
        <p:nvSpPr>
          <p:cNvPr id="10" name="Ellipse 9">
            <a:extLst>
              <a:ext uri="{FF2B5EF4-FFF2-40B4-BE49-F238E27FC236}">
                <a16:creationId xmlns:a16="http://schemas.microsoft.com/office/drawing/2014/main" id="{901DA256-C944-734F-83CE-6B4539AEB6B6}"/>
              </a:ext>
            </a:extLst>
          </p:cNvPr>
          <p:cNvSpPr/>
          <p:nvPr/>
        </p:nvSpPr>
        <p:spPr>
          <a:xfrm>
            <a:off x="555542" y="3078398"/>
            <a:ext cx="313528" cy="296344"/>
          </a:xfrm>
          <a:prstGeom prst="ellipse">
            <a:avLst/>
          </a:prstGeom>
          <a:solidFill>
            <a:srgbClr val="C00000"/>
          </a:solidFill>
          <a:ln>
            <a:solidFill>
              <a:srgbClr val="BD033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3</a:t>
            </a:r>
          </a:p>
        </p:txBody>
      </p:sp>
      <p:sp>
        <p:nvSpPr>
          <p:cNvPr id="11" name="Ellipse 10">
            <a:extLst>
              <a:ext uri="{FF2B5EF4-FFF2-40B4-BE49-F238E27FC236}">
                <a16:creationId xmlns:a16="http://schemas.microsoft.com/office/drawing/2014/main" id="{4EA209B2-612C-1B45-954D-316BEC39EDC2}"/>
              </a:ext>
            </a:extLst>
          </p:cNvPr>
          <p:cNvSpPr/>
          <p:nvPr/>
        </p:nvSpPr>
        <p:spPr>
          <a:xfrm>
            <a:off x="891155" y="3069140"/>
            <a:ext cx="313528" cy="296344"/>
          </a:xfrm>
          <a:prstGeom prst="ellipse">
            <a:avLst/>
          </a:prstGeom>
          <a:solidFill>
            <a:srgbClr val="C00000"/>
          </a:solidFill>
          <a:ln>
            <a:solidFill>
              <a:srgbClr val="BD033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4</a:t>
            </a:r>
          </a:p>
        </p:txBody>
      </p:sp>
      <p:sp>
        <p:nvSpPr>
          <p:cNvPr id="12" name="Ellipse 11">
            <a:extLst>
              <a:ext uri="{FF2B5EF4-FFF2-40B4-BE49-F238E27FC236}">
                <a16:creationId xmlns:a16="http://schemas.microsoft.com/office/drawing/2014/main" id="{A9912542-FB3E-3444-8EB8-17C6BF615621}"/>
              </a:ext>
            </a:extLst>
          </p:cNvPr>
          <p:cNvSpPr/>
          <p:nvPr/>
        </p:nvSpPr>
        <p:spPr>
          <a:xfrm>
            <a:off x="577627" y="4968330"/>
            <a:ext cx="313528" cy="296344"/>
          </a:xfrm>
          <a:prstGeom prst="ellipse">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6</a:t>
            </a:r>
          </a:p>
        </p:txBody>
      </p:sp>
      <p:sp>
        <p:nvSpPr>
          <p:cNvPr id="13" name="Ellipse 12">
            <a:extLst>
              <a:ext uri="{FF2B5EF4-FFF2-40B4-BE49-F238E27FC236}">
                <a16:creationId xmlns:a16="http://schemas.microsoft.com/office/drawing/2014/main" id="{516506CF-39A0-B747-A70F-0D1B60785306}"/>
              </a:ext>
            </a:extLst>
          </p:cNvPr>
          <p:cNvSpPr/>
          <p:nvPr/>
        </p:nvSpPr>
        <p:spPr>
          <a:xfrm>
            <a:off x="902966" y="4968330"/>
            <a:ext cx="313528" cy="296344"/>
          </a:xfrm>
          <a:prstGeom prst="ellipse">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7</a:t>
            </a:r>
          </a:p>
        </p:txBody>
      </p:sp>
    </p:spTree>
    <p:extLst>
      <p:ext uri="{BB962C8B-B14F-4D97-AF65-F5344CB8AC3E}">
        <p14:creationId xmlns:p14="http://schemas.microsoft.com/office/powerpoint/2010/main" val="3031464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a:bodyPr>
          <a:lstStyle/>
          <a:p>
            <a:r>
              <a:rPr lang="fr-FR" dirty="0">
                <a:solidFill>
                  <a:schemeClr val="bg1"/>
                </a:solidFill>
              </a:rPr>
              <a:t>Applications UVC</a:t>
            </a:r>
          </a:p>
        </p:txBody>
      </p:sp>
      <p:sp>
        <p:nvSpPr>
          <p:cNvPr id="5" name="Espace réservé du pied de page 4">
            <a:extLst>
              <a:ext uri="{FF2B5EF4-FFF2-40B4-BE49-F238E27FC236}">
                <a16:creationId xmlns:a16="http://schemas.microsoft.com/office/drawing/2014/main" id="{3E8B0BD1-00E0-124C-A7E5-4DCEE7A0D2D8}"/>
              </a:ext>
            </a:extLst>
          </p:cNvPr>
          <p:cNvSpPr>
            <a:spLocks noGrp="1"/>
          </p:cNvSpPr>
          <p:nvPr>
            <p:ph type="ftr" sz="quarter" idx="11"/>
          </p:nvPr>
        </p:nvSpPr>
        <p:spPr/>
        <p:txBody>
          <a:bodyPr/>
          <a:lstStyle/>
          <a:p>
            <a:r>
              <a:rPr lang="fr-FR" dirty="0"/>
              <a:t>LobbyZ - Durbuy safest city in the world</a:t>
            </a:r>
          </a:p>
        </p:txBody>
      </p:sp>
      <p:sp>
        <p:nvSpPr>
          <p:cNvPr id="6" name="ZoneTexte 5"/>
          <p:cNvSpPr txBox="1"/>
          <p:nvPr/>
        </p:nvSpPr>
        <p:spPr>
          <a:xfrm>
            <a:off x="806173" y="1899478"/>
            <a:ext cx="7675217" cy="3970318"/>
          </a:xfrm>
          <a:prstGeom prst="rect">
            <a:avLst/>
          </a:prstGeom>
          <a:noFill/>
        </p:spPr>
        <p:txBody>
          <a:bodyPr wrap="square" rtlCol="0">
            <a:spAutoFit/>
          </a:bodyPr>
          <a:lstStyle/>
          <a:p>
            <a:pPr algn="just"/>
            <a:r>
              <a:rPr lang="fr-FR" dirty="0"/>
              <a:t>Les technologies UVC offrent une solution pour chaque problématique. </a:t>
            </a:r>
          </a:p>
          <a:p>
            <a:pPr algn="just"/>
            <a:endParaRPr lang="fr-FR" dirty="0"/>
          </a:p>
          <a:p>
            <a:pPr algn="just"/>
            <a:r>
              <a:rPr lang="fr-FR" dirty="0"/>
              <a:t>Nous disposons de solutions spécifiques pour :</a:t>
            </a:r>
          </a:p>
          <a:p>
            <a:pPr algn="just"/>
            <a:endParaRPr lang="fr-FR" dirty="0"/>
          </a:p>
          <a:p>
            <a:pPr marL="285750" indent="-285750" algn="just">
              <a:buFontTx/>
              <a:buChar char="-"/>
            </a:pPr>
            <a:r>
              <a:rPr lang="fr-FR" dirty="0"/>
              <a:t>Les transports : ambulances, taxis, métros, bus</a:t>
            </a:r>
            <a:r>
              <a:rPr lang="is-IS" dirty="0"/>
              <a:t>…</a:t>
            </a:r>
          </a:p>
          <a:p>
            <a:pPr marL="285750" indent="-285750" algn="just">
              <a:buFontTx/>
              <a:buChar char="-"/>
            </a:pPr>
            <a:r>
              <a:rPr lang="is-IS" dirty="0"/>
              <a:t>Les espaces fermés de petite taille, comme les toilettes et vestiaires</a:t>
            </a:r>
          </a:p>
          <a:p>
            <a:pPr marL="285750" indent="-285750" algn="just">
              <a:buFontTx/>
              <a:buChar char="-"/>
            </a:pPr>
            <a:r>
              <a:rPr lang="is-IS" dirty="0"/>
              <a:t>Les petits espaces de 20 à 100 m²</a:t>
            </a:r>
          </a:p>
          <a:p>
            <a:pPr marL="285750" indent="-285750" algn="just">
              <a:buFontTx/>
              <a:buChar char="-"/>
            </a:pPr>
            <a:r>
              <a:rPr lang="is-IS" dirty="0"/>
              <a:t>Les grandes surfaces</a:t>
            </a:r>
            <a:r>
              <a:rPr lang="fr-FR" dirty="0"/>
              <a:t> jusque 100.000 m²</a:t>
            </a:r>
          </a:p>
          <a:p>
            <a:pPr marL="285750" indent="-285750" algn="just">
              <a:buFontTx/>
              <a:buChar char="-"/>
            </a:pPr>
            <a:r>
              <a:rPr lang="fr-FR" dirty="0"/>
              <a:t>Les systèmes d’air conditionné et VMC</a:t>
            </a:r>
          </a:p>
          <a:p>
            <a:pPr marL="285750" indent="-285750" algn="just">
              <a:buFontTx/>
              <a:buChar char="-"/>
            </a:pPr>
            <a:r>
              <a:rPr lang="fr-FR" dirty="0"/>
              <a:t>Des espaces techniques tels que des unités de production alimentaire, des chambres froides</a:t>
            </a:r>
            <a:r>
              <a:rPr lang="is-IS" dirty="0"/>
              <a:t>…</a:t>
            </a:r>
            <a:endParaRPr lang="fr-FR" dirty="0"/>
          </a:p>
          <a:p>
            <a:pPr marL="285750" indent="-285750" algn="just">
              <a:buFontTx/>
              <a:buChar char="-"/>
            </a:pPr>
            <a:endParaRPr lang="fr-FR" dirty="0"/>
          </a:p>
          <a:p>
            <a:pPr algn="just"/>
            <a:r>
              <a:rPr lang="fr-FR" dirty="0"/>
              <a:t>Ainsi, l’ensemble des activités humaines exercées à l’intérieur sont sécurisées en permanence et jusqu’à 99,9 % par nos technologies.</a:t>
            </a:r>
          </a:p>
        </p:txBody>
      </p:sp>
    </p:spTree>
    <p:extLst>
      <p:ext uri="{BB962C8B-B14F-4D97-AF65-F5344CB8AC3E}">
        <p14:creationId xmlns:p14="http://schemas.microsoft.com/office/powerpoint/2010/main" val="1585016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57200" y="0"/>
            <a:ext cx="8229600" cy="830997"/>
          </a:xfrm>
          <a:prstGeom prst="rect">
            <a:avLst/>
          </a:prstGeom>
          <a:noFill/>
        </p:spPr>
        <p:txBody>
          <a:bodyPr wrap="square" rtlCol="0">
            <a:spAutoFit/>
          </a:bodyPr>
          <a:lstStyle/>
          <a:p>
            <a:pPr algn="ctr"/>
            <a:r>
              <a:rPr lang="fr-FR" sz="2400" b="1" dirty="0"/>
              <a:t>Une combinaison de trois technologies </a:t>
            </a:r>
          </a:p>
          <a:p>
            <a:pPr algn="ctr"/>
            <a:r>
              <a:rPr lang="fr-FR" sz="2400" b="1" dirty="0"/>
              <a:t>pour décontaminer l’air et les surfaces</a:t>
            </a:r>
          </a:p>
        </p:txBody>
      </p:sp>
      <p:pic>
        <p:nvPicPr>
          <p:cNvPr id="6" name="Image 5">
            <a:extLst>
              <a:ext uri="{FF2B5EF4-FFF2-40B4-BE49-F238E27FC236}">
                <a16:creationId xmlns:a16="http://schemas.microsoft.com/office/drawing/2014/main" id="{6E4FC8BA-6B6C-904D-926F-CDAE8318D398}"/>
              </a:ext>
            </a:extLst>
          </p:cNvPr>
          <p:cNvPicPr>
            <a:picLocks noChangeAspect="1"/>
          </p:cNvPicPr>
          <p:nvPr/>
        </p:nvPicPr>
        <p:blipFill>
          <a:blip r:embed="rId2"/>
          <a:srcRect/>
          <a:stretch/>
        </p:blipFill>
        <p:spPr>
          <a:xfrm>
            <a:off x="6103522" y="920805"/>
            <a:ext cx="3846549" cy="5726626"/>
          </a:xfrm>
          <a:prstGeom prst="rect">
            <a:avLst/>
          </a:prstGeom>
        </p:spPr>
      </p:pic>
      <p:sp>
        <p:nvSpPr>
          <p:cNvPr id="7" name="ZoneTexte 6">
            <a:extLst>
              <a:ext uri="{FF2B5EF4-FFF2-40B4-BE49-F238E27FC236}">
                <a16:creationId xmlns:a16="http://schemas.microsoft.com/office/drawing/2014/main" id="{4F35AF42-11BD-CC48-9810-B74026E11275}"/>
              </a:ext>
            </a:extLst>
          </p:cNvPr>
          <p:cNvSpPr txBox="1"/>
          <p:nvPr/>
        </p:nvSpPr>
        <p:spPr>
          <a:xfrm>
            <a:off x="235462" y="928968"/>
            <a:ext cx="6764427" cy="5834846"/>
          </a:xfrm>
          <a:prstGeom prst="rect">
            <a:avLst/>
          </a:prstGeom>
          <a:noFill/>
        </p:spPr>
        <p:txBody>
          <a:bodyPr wrap="square" rtlCol="0">
            <a:noAutofit/>
          </a:bodyPr>
          <a:lstStyle/>
          <a:p>
            <a:r>
              <a:rPr lang="nl-NL" sz="1600" b="1" dirty="0"/>
              <a:t>1. </a:t>
            </a:r>
            <a:r>
              <a:rPr lang="nl-NL" sz="1600" b="1" dirty="0" err="1"/>
              <a:t>Une</a:t>
            </a:r>
            <a:r>
              <a:rPr lang="nl-NL" sz="1600" b="1" dirty="0"/>
              <a:t> solution </a:t>
            </a:r>
            <a:r>
              <a:rPr lang="nl-NL" sz="1600" b="1" dirty="0" err="1"/>
              <a:t>active</a:t>
            </a:r>
            <a:r>
              <a:rPr lang="nl-NL" sz="1600" b="1" dirty="0"/>
              <a:t> dans </a:t>
            </a:r>
            <a:r>
              <a:rPr lang="nl-NL" sz="1600" b="1" dirty="0" err="1"/>
              <a:t>l’air</a:t>
            </a:r>
            <a:r>
              <a:rPr lang="nl-NL" sz="1600" b="1" dirty="0"/>
              <a:t> </a:t>
            </a:r>
            <a:r>
              <a:rPr lang="nl-NL" sz="1600" b="1" dirty="0" err="1"/>
              <a:t>ambiant</a:t>
            </a:r>
            <a:endParaRPr lang="nl-NL" sz="1600" b="1" dirty="0"/>
          </a:p>
          <a:p>
            <a:r>
              <a:rPr lang="nl-NL" sz="1550" dirty="0"/>
              <a:t>La technologie présente dans </a:t>
            </a:r>
            <a:r>
              <a:rPr lang="nl-NL" sz="1550" dirty="0" err="1"/>
              <a:t>nos</a:t>
            </a:r>
            <a:r>
              <a:rPr lang="nl-NL" sz="1550" dirty="0"/>
              <a:t> </a:t>
            </a:r>
            <a:r>
              <a:rPr lang="nl-NL" sz="1550" dirty="0" err="1"/>
              <a:t>appareils</a:t>
            </a:r>
            <a:r>
              <a:rPr lang="nl-NL" sz="1550" dirty="0"/>
              <a:t> </a:t>
            </a:r>
            <a:r>
              <a:rPr lang="nl-NL" sz="1550" dirty="0" err="1"/>
              <a:t>crée</a:t>
            </a:r>
            <a:r>
              <a:rPr lang="nl-NL" sz="1550" dirty="0"/>
              <a:t> </a:t>
            </a:r>
            <a:r>
              <a:rPr lang="nl-NL" sz="1550" dirty="0" err="1"/>
              <a:t>une</a:t>
            </a:r>
            <a:r>
              <a:rPr lang="nl-NL" sz="1550" dirty="0"/>
              <a:t> </a:t>
            </a:r>
            <a:r>
              <a:rPr lang="nl-NL" sz="1550" dirty="0" err="1"/>
              <a:t>atmosphère</a:t>
            </a:r>
            <a:r>
              <a:rPr lang="nl-NL" sz="1550" dirty="0"/>
              <a:t> </a:t>
            </a:r>
            <a:r>
              <a:rPr lang="nl-NL" sz="1550" dirty="0" err="1"/>
              <a:t>composée</a:t>
            </a:r>
            <a:r>
              <a:rPr lang="nl-NL" sz="1550" dirty="0"/>
              <a:t> </a:t>
            </a:r>
            <a:r>
              <a:rPr lang="nl-NL" sz="1550" dirty="0" err="1"/>
              <a:t>d’ions</a:t>
            </a:r>
            <a:r>
              <a:rPr lang="nl-NL" sz="1550" dirty="0"/>
              <a:t> </a:t>
            </a:r>
            <a:r>
              <a:rPr lang="nl-NL" sz="1550" dirty="0" err="1"/>
              <a:t>qui</a:t>
            </a:r>
            <a:r>
              <a:rPr lang="nl-NL" sz="1550" dirty="0"/>
              <a:t> va </a:t>
            </a:r>
            <a:r>
              <a:rPr lang="nl-NL" sz="1550" dirty="0" err="1"/>
              <a:t>envahir</a:t>
            </a:r>
            <a:r>
              <a:rPr lang="nl-NL" sz="1550" dirty="0"/>
              <a:t> la </a:t>
            </a:r>
            <a:r>
              <a:rPr lang="nl-NL" sz="1550" dirty="0" err="1"/>
              <a:t>pièce</a:t>
            </a:r>
            <a:r>
              <a:rPr lang="nl-NL" sz="1550" dirty="0"/>
              <a:t>. Les </a:t>
            </a:r>
            <a:r>
              <a:rPr lang="nl-NL" sz="1550" dirty="0" err="1"/>
              <a:t>ions</a:t>
            </a:r>
            <a:r>
              <a:rPr lang="nl-NL" sz="1550" dirty="0"/>
              <a:t> </a:t>
            </a:r>
            <a:r>
              <a:rPr lang="nl-NL" sz="1550" dirty="0" err="1"/>
              <a:t>diffusés</a:t>
            </a:r>
            <a:r>
              <a:rPr lang="nl-NL" sz="1550" dirty="0"/>
              <a:t> vont </a:t>
            </a:r>
            <a:r>
              <a:rPr lang="nl-NL" sz="1550" dirty="0" err="1"/>
              <a:t>combattre</a:t>
            </a:r>
            <a:r>
              <a:rPr lang="nl-NL" sz="1550" dirty="0"/>
              <a:t> et </a:t>
            </a:r>
            <a:r>
              <a:rPr lang="nl-NL" sz="1550" dirty="0" err="1"/>
              <a:t>détruire</a:t>
            </a:r>
            <a:r>
              <a:rPr lang="nl-NL" sz="1550" dirty="0"/>
              <a:t> les virus et </a:t>
            </a:r>
            <a:r>
              <a:rPr lang="nl-NL" sz="1550" dirty="0" err="1"/>
              <a:t>bactéries</a:t>
            </a:r>
            <a:r>
              <a:rPr lang="nl-NL" sz="1550" dirty="0"/>
              <a:t> en suspension dans </a:t>
            </a:r>
            <a:r>
              <a:rPr lang="nl-NL" sz="1550" dirty="0" err="1"/>
              <a:t>l’air</a:t>
            </a:r>
            <a:r>
              <a:rPr lang="nl-NL" sz="1550" dirty="0"/>
              <a:t> et </a:t>
            </a:r>
            <a:r>
              <a:rPr lang="nl-NL" sz="1550" dirty="0" err="1"/>
              <a:t>s’y</a:t>
            </a:r>
            <a:r>
              <a:rPr lang="nl-NL" sz="1550" dirty="0"/>
              <a:t> </a:t>
            </a:r>
            <a:r>
              <a:rPr lang="nl-NL" sz="1550" dirty="0" err="1"/>
              <a:t>fixant</a:t>
            </a:r>
            <a:r>
              <a:rPr lang="nl-NL" sz="1550" dirty="0"/>
              <a:t> à </a:t>
            </a:r>
            <a:r>
              <a:rPr lang="nl-NL" sz="1550" dirty="0" err="1"/>
              <a:t>l’instant</a:t>
            </a:r>
            <a:r>
              <a:rPr lang="nl-NL" sz="1550" dirty="0"/>
              <a:t> </a:t>
            </a:r>
            <a:r>
              <a:rPr lang="nl-NL" sz="1550" dirty="0" err="1"/>
              <a:t>même</a:t>
            </a:r>
            <a:r>
              <a:rPr lang="nl-NL" sz="1550" dirty="0"/>
              <a:t> </a:t>
            </a:r>
            <a:r>
              <a:rPr lang="nl-NL" sz="1550" dirty="0" err="1"/>
              <a:t>où</a:t>
            </a:r>
            <a:r>
              <a:rPr lang="nl-NL" sz="1550" dirty="0"/>
              <a:t> </a:t>
            </a:r>
            <a:r>
              <a:rPr lang="nl-NL" sz="1550" dirty="0" err="1"/>
              <a:t>ils</a:t>
            </a:r>
            <a:r>
              <a:rPr lang="nl-NL" sz="1550" dirty="0"/>
              <a:t> </a:t>
            </a:r>
            <a:r>
              <a:rPr lang="nl-NL" sz="1550" dirty="0" err="1"/>
              <a:t>infectent</a:t>
            </a:r>
            <a:r>
              <a:rPr lang="nl-NL" sz="1550" dirty="0"/>
              <a:t> </a:t>
            </a:r>
            <a:r>
              <a:rPr lang="nl-NL" sz="1550" dirty="0" err="1"/>
              <a:t>l’air</a:t>
            </a:r>
            <a:r>
              <a:rPr lang="nl-NL" sz="1550" dirty="0"/>
              <a:t> </a:t>
            </a:r>
            <a:r>
              <a:rPr lang="nl-NL" sz="1550" dirty="0" err="1"/>
              <a:t>ambiant</a:t>
            </a:r>
            <a:r>
              <a:rPr lang="nl-NL" sz="1550" dirty="0"/>
              <a:t>. Ces </a:t>
            </a:r>
            <a:r>
              <a:rPr lang="nl-NL" sz="1550" dirty="0" err="1"/>
              <a:t>ions</a:t>
            </a:r>
            <a:r>
              <a:rPr lang="nl-NL" sz="1550" dirty="0"/>
              <a:t> </a:t>
            </a:r>
            <a:r>
              <a:rPr lang="nl-NL" sz="1550" dirty="0" err="1"/>
              <a:t>détruisent</a:t>
            </a:r>
            <a:r>
              <a:rPr lang="nl-NL" sz="1550" dirty="0"/>
              <a:t> les </a:t>
            </a:r>
            <a:r>
              <a:rPr lang="nl-NL" sz="1550" dirty="0" err="1"/>
              <a:t>particules</a:t>
            </a:r>
            <a:r>
              <a:rPr lang="nl-NL" sz="1550" dirty="0"/>
              <a:t> </a:t>
            </a:r>
            <a:r>
              <a:rPr lang="nl-NL" sz="1550" dirty="0" err="1"/>
              <a:t>jusqu’à</a:t>
            </a:r>
            <a:r>
              <a:rPr lang="nl-NL" sz="1550" dirty="0"/>
              <a:t> </a:t>
            </a:r>
            <a:r>
              <a:rPr lang="nl-NL" sz="1550" dirty="0" err="1"/>
              <a:t>une</a:t>
            </a:r>
            <a:r>
              <a:rPr lang="nl-NL" sz="1550" dirty="0"/>
              <a:t> taille de 0,0001 micron </a:t>
            </a:r>
            <a:r>
              <a:rPr lang="nl-NL" sz="1550" dirty="0" err="1"/>
              <a:t>présentes</a:t>
            </a:r>
            <a:r>
              <a:rPr lang="nl-NL" sz="1550" dirty="0"/>
              <a:t> dans </a:t>
            </a:r>
            <a:r>
              <a:rPr lang="nl-NL" sz="1550" dirty="0" err="1"/>
              <a:t>l’air</a:t>
            </a:r>
            <a:r>
              <a:rPr lang="nl-NL" sz="1550" dirty="0"/>
              <a:t> </a:t>
            </a:r>
            <a:r>
              <a:rPr lang="nl-NL" sz="1550" dirty="0" err="1"/>
              <a:t>ambiant</a:t>
            </a:r>
            <a:r>
              <a:rPr lang="nl-NL" sz="1550" dirty="0"/>
              <a:t> ET </a:t>
            </a:r>
            <a:r>
              <a:rPr lang="nl-NL" sz="1550" dirty="0" err="1"/>
              <a:t>sur</a:t>
            </a:r>
            <a:r>
              <a:rPr lang="nl-NL" sz="1550" dirty="0"/>
              <a:t> les </a:t>
            </a:r>
            <a:r>
              <a:rPr lang="nl-NL" sz="1550" dirty="0" err="1"/>
              <a:t>surfaces</a:t>
            </a:r>
            <a:r>
              <a:rPr lang="nl-NL" sz="1550" dirty="0"/>
              <a:t> (sols, </a:t>
            </a:r>
            <a:r>
              <a:rPr lang="nl-NL" sz="1550" dirty="0" err="1"/>
              <a:t>murs</a:t>
            </a:r>
            <a:r>
              <a:rPr lang="nl-NL" sz="1550" dirty="0"/>
              <a:t>, </a:t>
            </a:r>
            <a:r>
              <a:rPr lang="nl-NL" sz="1550" dirty="0" err="1"/>
              <a:t>meubles</a:t>
            </a:r>
            <a:r>
              <a:rPr lang="nl-NL" sz="1550" dirty="0"/>
              <a:t>, </a:t>
            </a:r>
            <a:r>
              <a:rPr lang="nl-NL" sz="1550" dirty="0" err="1"/>
              <a:t>objets</a:t>
            </a:r>
            <a:r>
              <a:rPr lang="nl-NL" sz="1550" dirty="0"/>
              <a:t>, </a:t>
            </a:r>
            <a:r>
              <a:rPr lang="nl-NL" sz="1550" dirty="0" err="1"/>
              <a:t>textiles</a:t>
            </a:r>
            <a:r>
              <a:rPr lang="nl-NL" sz="1550" dirty="0"/>
              <a:t>…). </a:t>
            </a:r>
            <a:r>
              <a:rPr lang="nl-NL" sz="1550" dirty="0" err="1"/>
              <a:t>Ils</a:t>
            </a:r>
            <a:r>
              <a:rPr lang="nl-NL" sz="1550" dirty="0"/>
              <a:t> </a:t>
            </a:r>
            <a:r>
              <a:rPr lang="nl-NL" sz="1550" dirty="0" err="1"/>
              <a:t>sont</a:t>
            </a:r>
            <a:r>
              <a:rPr lang="nl-NL" sz="1550" dirty="0"/>
              <a:t> </a:t>
            </a:r>
            <a:r>
              <a:rPr lang="nl-NL" sz="1550" dirty="0" err="1"/>
              <a:t>inoffensifs</a:t>
            </a:r>
            <a:r>
              <a:rPr lang="nl-NL" sz="1550" dirty="0"/>
              <a:t> pour </a:t>
            </a:r>
            <a:r>
              <a:rPr lang="nl-NL" sz="1550" dirty="0" err="1"/>
              <a:t>l'homme</a:t>
            </a:r>
            <a:r>
              <a:rPr lang="nl-NL" sz="1550" dirty="0"/>
              <a:t>.</a:t>
            </a:r>
          </a:p>
          <a:p>
            <a:endParaRPr lang="nl-NL" sz="1600" dirty="0"/>
          </a:p>
          <a:p>
            <a:r>
              <a:rPr lang="nl-NL" sz="1600" b="1" dirty="0"/>
              <a:t>2. </a:t>
            </a:r>
            <a:r>
              <a:rPr lang="nl-NL" sz="1600" b="1" dirty="0" err="1"/>
              <a:t>Purification</a:t>
            </a:r>
            <a:r>
              <a:rPr lang="nl-NL" sz="1600" b="1" dirty="0"/>
              <a:t> par </a:t>
            </a:r>
            <a:r>
              <a:rPr lang="nl-NL" sz="1600" b="1" dirty="0" err="1"/>
              <a:t>oxydation</a:t>
            </a:r>
            <a:r>
              <a:rPr lang="nl-NL" sz="1600" b="1" dirty="0"/>
              <a:t> </a:t>
            </a:r>
            <a:r>
              <a:rPr lang="nl-NL" sz="1600" b="1" dirty="0" err="1"/>
              <a:t>photocatalytique</a:t>
            </a:r>
            <a:endParaRPr lang="nl-NL" sz="1600" b="1" dirty="0"/>
          </a:p>
          <a:p>
            <a:r>
              <a:rPr lang="nl-NL" sz="1550" dirty="0"/>
              <a:t>Le long des 2 </a:t>
            </a:r>
            <a:r>
              <a:rPr lang="nl-NL" sz="1550" dirty="0" err="1"/>
              <a:t>ampoules</a:t>
            </a:r>
            <a:r>
              <a:rPr lang="nl-NL" sz="1550" dirty="0"/>
              <a:t> UVC, </a:t>
            </a:r>
            <a:r>
              <a:rPr lang="nl-NL" sz="1550" dirty="0" err="1"/>
              <a:t>nos</a:t>
            </a:r>
            <a:r>
              <a:rPr lang="nl-NL" sz="1550" dirty="0"/>
              <a:t> </a:t>
            </a:r>
            <a:r>
              <a:rPr lang="nl-NL" sz="1550" dirty="0" err="1"/>
              <a:t>appareils</a:t>
            </a:r>
            <a:r>
              <a:rPr lang="nl-NL" sz="1550" dirty="0"/>
              <a:t> </a:t>
            </a:r>
            <a:r>
              <a:rPr lang="nl-NL" sz="1550" dirty="0" err="1"/>
              <a:t>sont</a:t>
            </a:r>
            <a:r>
              <a:rPr lang="nl-NL" sz="1550" dirty="0"/>
              <a:t> équipés de plaques </a:t>
            </a:r>
            <a:r>
              <a:rPr lang="nl-NL" sz="1550" dirty="0" err="1"/>
              <a:t>recouvertes</a:t>
            </a:r>
            <a:r>
              <a:rPr lang="nl-NL" sz="1550" dirty="0"/>
              <a:t> </a:t>
            </a:r>
            <a:r>
              <a:rPr lang="nl-NL" sz="1550" dirty="0" err="1"/>
              <a:t>d’une</a:t>
            </a:r>
            <a:r>
              <a:rPr lang="nl-NL" sz="1550" dirty="0"/>
              <a:t> nanotechnologie </a:t>
            </a:r>
            <a:r>
              <a:rPr lang="nl-NL" sz="1550" dirty="0" err="1"/>
              <a:t>composée</a:t>
            </a:r>
            <a:r>
              <a:rPr lang="nl-NL" sz="1550" dirty="0"/>
              <a:t> de TiO2. Ces plaques </a:t>
            </a:r>
            <a:r>
              <a:rPr lang="nl-NL" sz="1550" dirty="0" err="1"/>
              <a:t>réagissent</a:t>
            </a:r>
            <a:r>
              <a:rPr lang="nl-NL" sz="1550" dirty="0"/>
              <a:t> </a:t>
            </a:r>
            <a:r>
              <a:rPr lang="nl-NL" sz="1550" dirty="0" err="1"/>
              <a:t>avec</a:t>
            </a:r>
            <a:r>
              <a:rPr lang="nl-NL" sz="1550" dirty="0"/>
              <a:t> les UVC et </a:t>
            </a:r>
            <a:r>
              <a:rPr lang="nl-NL" sz="1550" dirty="0" err="1"/>
              <a:t>créent</a:t>
            </a:r>
            <a:r>
              <a:rPr lang="nl-NL" sz="1550" dirty="0"/>
              <a:t> à leur </a:t>
            </a:r>
            <a:r>
              <a:rPr lang="nl-NL" sz="1550" dirty="0" err="1"/>
              <a:t>surface</a:t>
            </a:r>
            <a:r>
              <a:rPr lang="nl-NL" sz="1550" dirty="0"/>
              <a:t> des </a:t>
            </a:r>
            <a:r>
              <a:rPr lang="nl-NL" sz="1550" dirty="0" err="1"/>
              <a:t>radicaux</a:t>
            </a:r>
            <a:r>
              <a:rPr lang="nl-NL" sz="1550" dirty="0"/>
              <a:t> </a:t>
            </a:r>
            <a:r>
              <a:rPr lang="nl-NL" sz="1550" dirty="0" err="1"/>
              <a:t>libres</a:t>
            </a:r>
            <a:r>
              <a:rPr lang="nl-NL" sz="1550" dirty="0"/>
              <a:t> OH- </a:t>
            </a:r>
            <a:r>
              <a:rPr lang="nl-NL" sz="1550" dirty="0" err="1"/>
              <a:t>hautement</a:t>
            </a:r>
            <a:r>
              <a:rPr lang="nl-NL" sz="1550" dirty="0"/>
              <a:t> </a:t>
            </a:r>
            <a:r>
              <a:rPr lang="nl-NL" sz="1550" dirty="0" err="1"/>
              <a:t>réactifs</a:t>
            </a:r>
            <a:r>
              <a:rPr lang="nl-NL" sz="1550" dirty="0"/>
              <a:t> </a:t>
            </a:r>
            <a:r>
              <a:rPr lang="nl-NL" sz="1550" dirty="0" err="1"/>
              <a:t>qui</a:t>
            </a:r>
            <a:r>
              <a:rPr lang="nl-NL" sz="1550" dirty="0"/>
              <a:t>, </a:t>
            </a:r>
            <a:r>
              <a:rPr lang="nl-NL" sz="1550" dirty="0" err="1"/>
              <a:t>une</a:t>
            </a:r>
            <a:r>
              <a:rPr lang="nl-NL" sz="1550" dirty="0"/>
              <a:t> </a:t>
            </a:r>
            <a:r>
              <a:rPr lang="nl-NL" sz="1550" dirty="0" err="1"/>
              <a:t>fois</a:t>
            </a:r>
            <a:r>
              <a:rPr lang="nl-NL" sz="1550" dirty="0"/>
              <a:t> en contact </a:t>
            </a:r>
            <a:r>
              <a:rPr lang="nl-NL" sz="1550" dirty="0" err="1"/>
              <a:t>avec</a:t>
            </a:r>
            <a:r>
              <a:rPr lang="nl-NL" sz="1550" dirty="0"/>
              <a:t> les </a:t>
            </a:r>
            <a:r>
              <a:rPr lang="nl-NL" sz="1550" dirty="0" err="1"/>
              <a:t>composés</a:t>
            </a:r>
            <a:r>
              <a:rPr lang="nl-NL" sz="1550" dirty="0"/>
              <a:t> </a:t>
            </a:r>
            <a:r>
              <a:rPr lang="nl-NL" sz="1550" dirty="0" err="1"/>
              <a:t>organiques</a:t>
            </a:r>
            <a:r>
              <a:rPr lang="nl-NL" sz="1550" dirty="0"/>
              <a:t> présents dans </a:t>
            </a:r>
            <a:r>
              <a:rPr lang="nl-NL" sz="1550" dirty="0" err="1"/>
              <a:t>l’air</a:t>
            </a:r>
            <a:r>
              <a:rPr lang="nl-NL" sz="1550" dirty="0"/>
              <a:t>, les </a:t>
            </a:r>
            <a:r>
              <a:rPr lang="nl-NL" sz="1550" dirty="0" err="1"/>
              <a:t>décomposent</a:t>
            </a:r>
            <a:r>
              <a:rPr lang="nl-NL" sz="1550" dirty="0"/>
              <a:t>.</a:t>
            </a:r>
          </a:p>
          <a:p>
            <a:endParaRPr lang="nl-NL" sz="1550" dirty="0"/>
          </a:p>
          <a:p>
            <a:r>
              <a:rPr lang="nl-NL" sz="1600" b="1" dirty="0"/>
              <a:t>3. </a:t>
            </a:r>
            <a:r>
              <a:rPr lang="nl-NL" sz="1600" b="1" dirty="0" err="1"/>
              <a:t>Destruction</a:t>
            </a:r>
            <a:r>
              <a:rPr lang="nl-NL" sz="1600" b="1" dirty="0"/>
              <a:t> par UVC</a:t>
            </a:r>
          </a:p>
          <a:p>
            <a:r>
              <a:rPr lang="nl-NL" sz="1550" dirty="0" err="1"/>
              <a:t>L’air</a:t>
            </a:r>
            <a:r>
              <a:rPr lang="nl-NL" sz="1550" dirty="0"/>
              <a:t> </a:t>
            </a:r>
            <a:r>
              <a:rPr lang="nl-NL" sz="1550" dirty="0" err="1"/>
              <a:t>ambiant</a:t>
            </a:r>
            <a:r>
              <a:rPr lang="nl-NL" sz="1550" dirty="0"/>
              <a:t> </a:t>
            </a:r>
            <a:r>
              <a:rPr lang="nl-NL" sz="1550" dirty="0" err="1"/>
              <a:t>est</a:t>
            </a:r>
            <a:r>
              <a:rPr lang="nl-NL" sz="1550" dirty="0"/>
              <a:t> </a:t>
            </a:r>
            <a:r>
              <a:rPr lang="nl-NL" sz="1550" dirty="0" err="1"/>
              <a:t>aspiré</a:t>
            </a:r>
            <a:r>
              <a:rPr lang="nl-NL" sz="1550" dirty="0"/>
              <a:t> et </a:t>
            </a:r>
            <a:r>
              <a:rPr lang="nl-NL" sz="1550" dirty="0" err="1"/>
              <a:t>assaini</a:t>
            </a:r>
            <a:r>
              <a:rPr lang="nl-NL" sz="1550" dirty="0"/>
              <a:t> </a:t>
            </a:r>
            <a:r>
              <a:rPr lang="nl-NL" sz="1550" dirty="0" err="1"/>
              <a:t>une</a:t>
            </a:r>
            <a:r>
              <a:rPr lang="nl-NL" sz="1550" dirty="0"/>
              <a:t> seconde </a:t>
            </a:r>
            <a:r>
              <a:rPr lang="nl-NL" sz="1550" dirty="0" err="1"/>
              <a:t>fois</a:t>
            </a:r>
            <a:r>
              <a:rPr lang="nl-NL" sz="1550" dirty="0"/>
              <a:t> à </a:t>
            </a:r>
            <a:r>
              <a:rPr lang="nl-NL" sz="1550" dirty="0" err="1"/>
              <a:t>l’intérieur</a:t>
            </a:r>
            <a:r>
              <a:rPr lang="nl-NL" sz="1550" dirty="0"/>
              <a:t> de </a:t>
            </a:r>
            <a:r>
              <a:rPr lang="nl-NL" sz="1550" dirty="0" err="1"/>
              <a:t>l’appareil</a:t>
            </a:r>
            <a:r>
              <a:rPr lang="nl-NL" sz="1550" dirty="0"/>
              <a:t>. </a:t>
            </a:r>
            <a:r>
              <a:rPr lang="nl-NL" sz="1550" dirty="0" err="1"/>
              <a:t>L’air</a:t>
            </a:r>
            <a:r>
              <a:rPr lang="nl-NL" sz="1550" dirty="0"/>
              <a:t> </a:t>
            </a:r>
            <a:r>
              <a:rPr lang="nl-NL" sz="1550" dirty="0" err="1"/>
              <a:t>circule</a:t>
            </a:r>
            <a:r>
              <a:rPr lang="nl-NL" sz="1550" dirty="0"/>
              <a:t> </a:t>
            </a:r>
            <a:r>
              <a:rPr lang="nl-NL" sz="1550" dirty="0" err="1"/>
              <a:t>le</a:t>
            </a:r>
            <a:r>
              <a:rPr lang="nl-NL" sz="1550" dirty="0"/>
              <a:t> long de deux </a:t>
            </a:r>
            <a:r>
              <a:rPr lang="nl-NL" sz="1550" dirty="0" err="1"/>
              <a:t>ampoules</a:t>
            </a:r>
            <a:r>
              <a:rPr lang="nl-NL" sz="1550" dirty="0"/>
              <a:t> UVC </a:t>
            </a:r>
            <a:r>
              <a:rPr lang="nl-NL" sz="1550" dirty="0" err="1"/>
              <a:t>qui</a:t>
            </a:r>
            <a:r>
              <a:rPr lang="nl-NL" sz="1550" dirty="0"/>
              <a:t> </a:t>
            </a:r>
            <a:r>
              <a:rPr lang="nl-NL" sz="1550" dirty="0" err="1"/>
              <a:t>irradient</a:t>
            </a:r>
            <a:r>
              <a:rPr lang="nl-NL" sz="1550" dirty="0"/>
              <a:t> </a:t>
            </a:r>
            <a:r>
              <a:rPr lang="nl-NL" sz="1550" dirty="0" err="1"/>
              <a:t>l’ARN</a:t>
            </a:r>
            <a:r>
              <a:rPr lang="nl-NL" sz="1550" dirty="0"/>
              <a:t> et </a:t>
            </a:r>
            <a:r>
              <a:rPr lang="nl-NL" sz="1550" dirty="0" err="1"/>
              <a:t>l’ADN</a:t>
            </a:r>
            <a:r>
              <a:rPr lang="nl-NL" sz="1550" dirty="0"/>
              <a:t> des </a:t>
            </a:r>
            <a:r>
              <a:rPr lang="nl-NL" sz="1550" dirty="0" err="1"/>
              <a:t>particules</a:t>
            </a:r>
            <a:r>
              <a:rPr lang="nl-NL" sz="1550" dirty="0"/>
              <a:t>. Ce </a:t>
            </a:r>
            <a:r>
              <a:rPr lang="nl-NL" sz="1550" dirty="0" err="1"/>
              <a:t>processus</a:t>
            </a:r>
            <a:r>
              <a:rPr lang="nl-NL" sz="1550" dirty="0"/>
              <a:t> de </a:t>
            </a:r>
            <a:r>
              <a:rPr lang="nl-NL" sz="1550" dirty="0" err="1"/>
              <a:t>traitement</a:t>
            </a:r>
            <a:r>
              <a:rPr lang="nl-NL" sz="1550" dirty="0"/>
              <a:t> par UV </a:t>
            </a:r>
            <a:r>
              <a:rPr lang="nl-NL" sz="1550" dirty="0" err="1"/>
              <a:t>est</a:t>
            </a:r>
            <a:r>
              <a:rPr lang="nl-NL" sz="1550" dirty="0"/>
              <a:t> </a:t>
            </a:r>
            <a:r>
              <a:rPr lang="nl-NL" sz="1550" dirty="0" err="1"/>
              <a:t>extrêmement</a:t>
            </a:r>
            <a:r>
              <a:rPr lang="nl-NL" sz="1550" dirty="0"/>
              <a:t> </a:t>
            </a:r>
            <a:r>
              <a:rPr lang="nl-NL" sz="1550" dirty="0" err="1"/>
              <a:t>rapide</a:t>
            </a:r>
            <a:r>
              <a:rPr lang="nl-NL" sz="1550" dirty="0"/>
              <a:t> et </a:t>
            </a:r>
            <a:r>
              <a:rPr lang="nl-NL" sz="1550" dirty="0" err="1"/>
              <a:t>provoque</a:t>
            </a:r>
            <a:r>
              <a:rPr lang="nl-NL" sz="1550" dirty="0"/>
              <a:t> </a:t>
            </a:r>
            <a:r>
              <a:rPr lang="nl-NL" sz="1550" dirty="0" err="1"/>
              <a:t>un</a:t>
            </a:r>
            <a:r>
              <a:rPr lang="nl-NL" sz="1550" dirty="0"/>
              <a:t> </a:t>
            </a:r>
            <a:r>
              <a:rPr lang="nl-NL" sz="1550" dirty="0" err="1"/>
              <a:t>réarrangement</a:t>
            </a:r>
            <a:r>
              <a:rPr lang="nl-NL" sz="1550" dirty="0"/>
              <a:t> moléculaire du matériel </a:t>
            </a:r>
            <a:r>
              <a:rPr lang="nl-NL" sz="1550" dirty="0" err="1"/>
              <a:t>génétique</a:t>
            </a:r>
            <a:r>
              <a:rPr lang="nl-NL" sz="1550" dirty="0"/>
              <a:t> des </a:t>
            </a:r>
            <a:r>
              <a:rPr lang="nl-NL" sz="1550" dirty="0" err="1"/>
              <a:t>particules</a:t>
            </a:r>
            <a:r>
              <a:rPr lang="nl-NL" sz="1550" dirty="0"/>
              <a:t>, virus et </a:t>
            </a:r>
            <a:r>
              <a:rPr lang="nl-NL" sz="1550" dirty="0" err="1"/>
              <a:t>bactéries</a:t>
            </a:r>
            <a:r>
              <a:rPr lang="nl-NL" sz="1550" dirty="0"/>
              <a:t>. </a:t>
            </a:r>
            <a:r>
              <a:rPr lang="nl-NL" sz="1550" dirty="0" err="1"/>
              <a:t>Il</a:t>
            </a:r>
            <a:r>
              <a:rPr lang="nl-NL" sz="1550" dirty="0"/>
              <a:t> a pour </a:t>
            </a:r>
            <a:r>
              <a:rPr lang="nl-NL" sz="1550" dirty="0" err="1"/>
              <a:t>effet</a:t>
            </a:r>
            <a:r>
              <a:rPr lang="nl-NL" sz="1550" dirty="0"/>
              <a:t> de les </a:t>
            </a:r>
            <a:r>
              <a:rPr lang="nl-NL" sz="1550" dirty="0" err="1"/>
              <a:t>rendre</a:t>
            </a:r>
            <a:r>
              <a:rPr lang="nl-NL" sz="1550" dirty="0"/>
              <a:t> </a:t>
            </a:r>
            <a:r>
              <a:rPr lang="nl-NL" sz="1550" dirty="0" err="1"/>
              <a:t>inactifs</a:t>
            </a:r>
            <a:r>
              <a:rPr lang="nl-NL" sz="1550" dirty="0"/>
              <a:t> et </a:t>
            </a:r>
            <a:r>
              <a:rPr lang="nl-NL" sz="1550" dirty="0" err="1"/>
              <a:t>incapables</a:t>
            </a:r>
            <a:r>
              <a:rPr lang="nl-NL" sz="1550" dirty="0"/>
              <a:t> de </a:t>
            </a:r>
            <a:r>
              <a:rPr lang="nl-NL" sz="1550" dirty="0" err="1"/>
              <a:t>provoquer</a:t>
            </a:r>
            <a:r>
              <a:rPr lang="nl-NL" sz="1550" dirty="0"/>
              <a:t> </a:t>
            </a:r>
            <a:r>
              <a:rPr lang="nl-NL" sz="1550" dirty="0" err="1"/>
              <a:t>une</a:t>
            </a:r>
            <a:r>
              <a:rPr lang="nl-NL" sz="1550" dirty="0"/>
              <a:t> </a:t>
            </a:r>
            <a:r>
              <a:rPr lang="nl-NL" sz="1550" dirty="0" err="1"/>
              <a:t>infection</a:t>
            </a:r>
            <a:r>
              <a:rPr lang="nl-NL" sz="1550" dirty="0"/>
              <a:t>. Les </a:t>
            </a:r>
            <a:r>
              <a:rPr lang="nl-NL" sz="1550" dirty="0" err="1"/>
              <a:t>ampoules</a:t>
            </a:r>
            <a:r>
              <a:rPr lang="nl-NL" sz="1550" dirty="0"/>
              <a:t> UVC </a:t>
            </a:r>
            <a:r>
              <a:rPr lang="nl-NL" sz="1550" dirty="0" err="1"/>
              <a:t>étant</a:t>
            </a:r>
            <a:r>
              <a:rPr lang="nl-NL" sz="1550" dirty="0"/>
              <a:t> </a:t>
            </a:r>
            <a:r>
              <a:rPr lang="nl-NL" sz="1550" dirty="0" err="1"/>
              <a:t>disposées</a:t>
            </a:r>
            <a:r>
              <a:rPr lang="nl-NL" sz="1550" dirty="0"/>
              <a:t> dans </a:t>
            </a:r>
            <a:r>
              <a:rPr lang="nl-NL" sz="1550" dirty="0" err="1"/>
              <a:t>l’appareil</a:t>
            </a:r>
            <a:r>
              <a:rPr lang="nl-NL" sz="1550" dirty="0"/>
              <a:t>, </a:t>
            </a:r>
            <a:r>
              <a:rPr lang="nl-NL" sz="1550" dirty="0" err="1"/>
              <a:t>il</a:t>
            </a:r>
            <a:r>
              <a:rPr lang="nl-NL" sz="1550" dirty="0"/>
              <a:t> </a:t>
            </a:r>
            <a:r>
              <a:rPr lang="nl-NL" sz="1550" dirty="0" err="1"/>
              <a:t>n’existe</a:t>
            </a:r>
            <a:r>
              <a:rPr lang="nl-NL" sz="1550" dirty="0"/>
              <a:t> </a:t>
            </a:r>
            <a:r>
              <a:rPr lang="nl-NL" sz="1550" dirty="0" err="1"/>
              <a:t>aucun</a:t>
            </a:r>
            <a:r>
              <a:rPr lang="nl-NL" sz="1550" dirty="0"/>
              <a:t> contact </a:t>
            </a:r>
            <a:r>
              <a:rPr lang="nl-NL" sz="1550" dirty="0" err="1"/>
              <a:t>visuel</a:t>
            </a:r>
            <a:r>
              <a:rPr lang="nl-NL" sz="1550" dirty="0"/>
              <a:t> </a:t>
            </a:r>
            <a:r>
              <a:rPr lang="nl-NL" sz="1550" dirty="0" err="1"/>
              <a:t>entre</a:t>
            </a:r>
            <a:r>
              <a:rPr lang="nl-NL" sz="1550" dirty="0"/>
              <a:t> les </a:t>
            </a:r>
            <a:r>
              <a:rPr lang="nl-NL" sz="1550" dirty="0" err="1"/>
              <a:t>personnes</a:t>
            </a:r>
            <a:r>
              <a:rPr lang="nl-NL" sz="1550" dirty="0"/>
              <a:t> et les rayons UVC, </a:t>
            </a:r>
            <a:r>
              <a:rPr lang="nl-NL" sz="1550" dirty="0" err="1"/>
              <a:t>ce</a:t>
            </a:r>
            <a:r>
              <a:rPr lang="nl-NL" sz="1550" dirty="0"/>
              <a:t> </a:t>
            </a:r>
            <a:r>
              <a:rPr lang="nl-NL" sz="1550" dirty="0" err="1"/>
              <a:t>qui</a:t>
            </a:r>
            <a:r>
              <a:rPr lang="nl-NL" sz="1550" dirty="0"/>
              <a:t> </a:t>
            </a:r>
            <a:r>
              <a:rPr lang="nl-NL" sz="1550" dirty="0" err="1"/>
              <a:t>exclut</a:t>
            </a:r>
            <a:r>
              <a:rPr lang="nl-NL" sz="1550" dirty="0"/>
              <a:t> </a:t>
            </a:r>
            <a:r>
              <a:rPr lang="nl-NL" sz="1550" dirty="0" err="1"/>
              <a:t>tout</a:t>
            </a:r>
            <a:r>
              <a:rPr lang="nl-NL" sz="1550" dirty="0"/>
              <a:t> </a:t>
            </a:r>
            <a:r>
              <a:rPr lang="nl-NL" sz="1550" dirty="0" err="1"/>
              <a:t>danger</a:t>
            </a:r>
            <a:r>
              <a:rPr lang="nl-NL" sz="1550" dirty="0"/>
              <a:t>.</a:t>
            </a:r>
            <a:endParaRPr lang="fr-BE" sz="1550" dirty="0"/>
          </a:p>
        </p:txBody>
      </p:sp>
      <p:sp>
        <p:nvSpPr>
          <p:cNvPr id="9" name="Espace réservé du pied de page 4">
            <a:extLst>
              <a:ext uri="{FF2B5EF4-FFF2-40B4-BE49-F238E27FC236}">
                <a16:creationId xmlns:a16="http://schemas.microsoft.com/office/drawing/2014/main" id="{26C1A65C-271F-DF45-BD84-0A1C6A85465E}"/>
              </a:ext>
            </a:extLst>
          </p:cNvPr>
          <p:cNvSpPr>
            <a:spLocks noGrp="1"/>
          </p:cNvSpPr>
          <p:nvPr>
            <p:ph type="ftr" sz="quarter" idx="11"/>
          </p:nvPr>
        </p:nvSpPr>
        <p:spPr>
          <a:xfrm>
            <a:off x="3124200" y="6356350"/>
            <a:ext cx="2895600" cy="365125"/>
          </a:xfrm>
        </p:spPr>
        <p:txBody>
          <a:bodyPr/>
          <a:lstStyle/>
          <a:p>
            <a:r>
              <a:rPr lang="fr-FR" dirty="0"/>
              <a:t>LobbyZ - Durbuy safest city in the world</a:t>
            </a:r>
          </a:p>
        </p:txBody>
      </p:sp>
    </p:spTree>
    <p:extLst>
      <p:ext uri="{BB962C8B-B14F-4D97-AF65-F5344CB8AC3E}">
        <p14:creationId xmlns:p14="http://schemas.microsoft.com/office/powerpoint/2010/main" val="10300531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A2221D-1C2B-8545-A880-53AE857DEE2B}"/>
              </a:ext>
            </a:extLst>
          </p:cNvPr>
          <p:cNvSpPr>
            <a:spLocks noGrp="1"/>
          </p:cNvSpPr>
          <p:nvPr>
            <p:ph type="title"/>
          </p:nvPr>
        </p:nvSpPr>
        <p:spPr/>
        <p:txBody>
          <a:bodyPr/>
          <a:lstStyle/>
          <a:p>
            <a:endParaRPr lang="fr-FR"/>
          </a:p>
        </p:txBody>
      </p:sp>
      <p:sp>
        <p:nvSpPr>
          <p:cNvPr id="4" name="Espace réservé du pied de page 3">
            <a:extLst>
              <a:ext uri="{FF2B5EF4-FFF2-40B4-BE49-F238E27FC236}">
                <a16:creationId xmlns:a16="http://schemas.microsoft.com/office/drawing/2014/main" id="{8CCAEDAD-07D5-1748-8A79-8D32A22328C4}"/>
              </a:ext>
            </a:extLst>
          </p:cNvPr>
          <p:cNvSpPr>
            <a:spLocks noGrp="1"/>
          </p:cNvSpPr>
          <p:nvPr>
            <p:ph type="ftr" sz="quarter" idx="11"/>
          </p:nvPr>
        </p:nvSpPr>
        <p:spPr/>
        <p:txBody>
          <a:bodyPr/>
          <a:lstStyle/>
          <a:p>
            <a:r>
              <a:rPr lang="fr-FR" dirty="0"/>
              <a:t>LobbyZ - Durbuy safest city in the world</a:t>
            </a:r>
          </a:p>
        </p:txBody>
      </p:sp>
      <p:pic>
        <p:nvPicPr>
          <p:cNvPr id="5" name="Image 4">
            <a:extLst>
              <a:ext uri="{FF2B5EF4-FFF2-40B4-BE49-F238E27FC236}">
                <a16:creationId xmlns:a16="http://schemas.microsoft.com/office/drawing/2014/main" id="{9522601E-8788-8149-8028-5B880A03B35E}"/>
              </a:ext>
            </a:extLst>
          </p:cNvPr>
          <p:cNvPicPr>
            <a:picLocks noChangeAspect="1"/>
          </p:cNvPicPr>
          <p:nvPr/>
        </p:nvPicPr>
        <p:blipFill>
          <a:blip r:embed="rId2"/>
          <a:stretch>
            <a:fillRect/>
          </a:stretch>
        </p:blipFill>
        <p:spPr>
          <a:xfrm>
            <a:off x="508000" y="274637"/>
            <a:ext cx="8178800" cy="4600575"/>
          </a:xfrm>
          <a:prstGeom prst="rect">
            <a:avLst/>
          </a:prstGeom>
        </p:spPr>
      </p:pic>
      <p:pic>
        <p:nvPicPr>
          <p:cNvPr id="6" name="Image 5">
            <a:extLst>
              <a:ext uri="{FF2B5EF4-FFF2-40B4-BE49-F238E27FC236}">
                <a16:creationId xmlns:a16="http://schemas.microsoft.com/office/drawing/2014/main" id="{26C7E91B-1C9B-904B-A8A7-6CD55BDEF957}"/>
              </a:ext>
            </a:extLst>
          </p:cNvPr>
          <p:cNvPicPr>
            <a:picLocks noChangeAspect="1"/>
          </p:cNvPicPr>
          <p:nvPr/>
        </p:nvPicPr>
        <p:blipFill>
          <a:blip r:embed="rId3"/>
          <a:stretch>
            <a:fillRect/>
          </a:stretch>
        </p:blipFill>
        <p:spPr>
          <a:xfrm>
            <a:off x="688368" y="4497512"/>
            <a:ext cx="1374454" cy="1374454"/>
          </a:xfrm>
          <a:prstGeom prst="rect">
            <a:avLst/>
          </a:prstGeom>
        </p:spPr>
      </p:pic>
      <p:sp>
        <p:nvSpPr>
          <p:cNvPr id="7" name="Sous-titre 2">
            <a:extLst>
              <a:ext uri="{FF2B5EF4-FFF2-40B4-BE49-F238E27FC236}">
                <a16:creationId xmlns:a16="http://schemas.microsoft.com/office/drawing/2014/main" id="{9E576CD7-BC8B-6942-96EE-39CF48521D84}"/>
              </a:ext>
            </a:extLst>
          </p:cNvPr>
          <p:cNvSpPr txBox="1">
            <a:spLocks/>
          </p:cNvSpPr>
          <p:nvPr/>
        </p:nvSpPr>
        <p:spPr>
          <a:xfrm>
            <a:off x="2760991" y="5538077"/>
            <a:ext cx="2272196" cy="320261"/>
          </a:xfrm>
          <a:prstGeom prst="rect">
            <a:avLst/>
          </a:prstGeom>
        </p:spPr>
        <p:txBody>
          <a:bodyPr vert="horz" lIns="91440" tIns="45720" rIns="91440" bIns="45720" rtlCol="0">
            <a:normAutofit fontScale="5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fr-FR" dirty="0">
                <a:solidFill>
                  <a:srgbClr val="2C3C47"/>
                </a:solidFill>
              </a:rPr>
              <a:t> Lobby</a:t>
            </a:r>
            <a:r>
              <a:rPr lang="fr-FR" dirty="0">
                <a:solidFill>
                  <a:srgbClr val="BD0330"/>
                </a:solidFill>
              </a:rPr>
              <a:t>Z</a:t>
            </a:r>
            <a:r>
              <a:rPr lang="fr-FR" dirty="0"/>
              <a:t> - </a:t>
            </a:r>
            <a:r>
              <a:rPr lang="fr-FR" dirty="0">
                <a:solidFill>
                  <a:srgbClr val="BD0330"/>
                </a:solidFill>
              </a:rPr>
              <a:t>AirSteril</a:t>
            </a:r>
            <a:r>
              <a:rPr lang="fr-FR" dirty="0"/>
              <a:t>   </a:t>
            </a:r>
          </a:p>
        </p:txBody>
      </p:sp>
      <p:pic>
        <p:nvPicPr>
          <p:cNvPr id="1026" name="Picture 2" descr="Multiflex Range - Airsteril">
            <a:extLst>
              <a:ext uri="{FF2B5EF4-FFF2-40B4-BE49-F238E27FC236}">
                <a16:creationId xmlns:a16="http://schemas.microsoft.com/office/drawing/2014/main" id="{A0CBA33C-684C-EC43-BB35-25E8411FBB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1999" y="5057463"/>
            <a:ext cx="730651" cy="894421"/>
          </a:xfrm>
          <a:prstGeom prst="rect">
            <a:avLst/>
          </a:prstGeom>
          <a:noFill/>
          <a:extLst>
            <a:ext uri="{909E8E84-426E-40DD-AFC4-6F175D3DCCD1}">
              <a14:hiddenFill xmlns:a14="http://schemas.microsoft.com/office/drawing/2010/main">
                <a:solidFill>
                  <a:srgbClr val="FFFFFF"/>
                </a:solidFill>
              </a14:hiddenFill>
            </a:ext>
          </a:extLst>
        </p:spPr>
      </p:pic>
      <p:pic>
        <p:nvPicPr>
          <p:cNvPr id="12" name="Espace réservé du contenu 11">
            <a:extLst>
              <a:ext uri="{FF2B5EF4-FFF2-40B4-BE49-F238E27FC236}">
                <a16:creationId xmlns:a16="http://schemas.microsoft.com/office/drawing/2014/main" id="{EB0796B1-372D-9247-BEF5-447FF76278A8}"/>
              </a:ext>
            </a:extLst>
          </p:cNvPr>
          <p:cNvPicPr>
            <a:picLocks noGrp="1" noChangeAspect="1"/>
          </p:cNvPicPr>
          <p:nvPr>
            <p:ph idx="1"/>
          </p:nvPr>
        </p:nvPicPr>
        <p:blipFill>
          <a:blip r:embed="rId5"/>
          <a:stretch>
            <a:fillRect/>
          </a:stretch>
        </p:blipFill>
        <p:spPr>
          <a:xfrm>
            <a:off x="7027872" y="4983664"/>
            <a:ext cx="748809" cy="918993"/>
          </a:xfrm>
        </p:spPr>
      </p:pic>
      <p:pic>
        <p:nvPicPr>
          <p:cNvPr id="14" name="Image 13">
            <a:extLst>
              <a:ext uri="{FF2B5EF4-FFF2-40B4-BE49-F238E27FC236}">
                <a16:creationId xmlns:a16="http://schemas.microsoft.com/office/drawing/2014/main" id="{ECB2A571-BC0A-A946-A3BD-69F8E7D95223}"/>
              </a:ext>
            </a:extLst>
          </p:cNvPr>
          <p:cNvPicPr>
            <a:picLocks noChangeAspect="1"/>
          </p:cNvPicPr>
          <p:nvPr/>
        </p:nvPicPr>
        <p:blipFill>
          <a:blip r:embed="rId6"/>
          <a:stretch>
            <a:fillRect/>
          </a:stretch>
        </p:blipFill>
        <p:spPr>
          <a:xfrm>
            <a:off x="6314454" y="4989883"/>
            <a:ext cx="469810" cy="912774"/>
          </a:xfrm>
          <a:prstGeom prst="rect">
            <a:avLst/>
          </a:prstGeom>
        </p:spPr>
      </p:pic>
      <p:pic>
        <p:nvPicPr>
          <p:cNvPr id="16" name="Image 15">
            <a:extLst>
              <a:ext uri="{FF2B5EF4-FFF2-40B4-BE49-F238E27FC236}">
                <a16:creationId xmlns:a16="http://schemas.microsoft.com/office/drawing/2014/main" id="{EFEB7DB2-7B94-3241-B2AE-AF8D41B3840A}"/>
              </a:ext>
            </a:extLst>
          </p:cNvPr>
          <p:cNvPicPr>
            <a:picLocks noChangeAspect="1"/>
          </p:cNvPicPr>
          <p:nvPr/>
        </p:nvPicPr>
        <p:blipFill>
          <a:blip r:embed="rId7"/>
          <a:stretch>
            <a:fillRect/>
          </a:stretch>
        </p:blipFill>
        <p:spPr>
          <a:xfrm>
            <a:off x="4620962" y="4994344"/>
            <a:ext cx="776739" cy="943555"/>
          </a:xfrm>
          <a:prstGeom prst="rect">
            <a:avLst/>
          </a:prstGeom>
        </p:spPr>
      </p:pic>
      <p:pic>
        <p:nvPicPr>
          <p:cNvPr id="18" name="Image 17">
            <a:extLst>
              <a:ext uri="{FF2B5EF4-FFF2-40B4-BE49-F238E27FC236}">
                <a16:creationId xmlns:a16="http://schemas.microsoft.com/office/drawing/2014/main" id="{C3169574-D0EA-6544-A124-CCFAF2D948BD}"/>
              </a:ext>
            </a:extLst>
          </p:cNvPr>
          <p:cNvPicPr>
            <a:picLocks noChangeAspect="1"/>
          </p:cNvPicPr>
          <p:nvPr/>
        </p:nvPicPr>
        <p:blipFill>
          <a:blip r:embed="rId8"/>
          <a:stretch>
            <a:fillRect/>
          </a:stretch>
        </p:blipFill>
        <p:spPr>
          <a:xfrm>
            <a:off x="7871943" y="4875212"/>
            <a:ext cx="535691" cy="1212746"/>
          </a:xfrm>
          <a:prstGeom prst="rect">
            <a:avLst/>
          </a:prstGeom>
        </p:spPr>
      </p:pic>
      <p:sp>
        <p:nvSpPr>
          <p:cNvPr id="3" name="ZoneTexte 2">
            <a:extLst>
              <a:ext uri="{FF2B5EF4-FFF2-40B4-BE49-F238E27FC236}">
                <a16:creationId xmlns:a16="http://schemas.microsoft.com/office/drawing/2014/main" id="{42722298-9979-EE49-8C08-8974671ACBDE}"/>
              </a:ext>
            </a:extLst>
          </p:cNvPr>
          <p:cNvSpPr txBox="1"/>
          <p:nvPr/>
        </p:nvSpPr>
        <p:spPr>
          <a:xfrm>
            <a:off x="2434227" y="5119626"/>
            <a:ext cx="2462878" cy="369332"/>
          </a:xfrm>
          <a:prstGeom prst="rect">
            <a:avLst/>
          </a:prstGeom>
          <a:noFill/>
        </p:spPr>
        <p:txBody>
          <a:bodyPr wrap="square" rtlCol="0">
            <a:spAutoFit/>
          </a:bodyPr>
          <a:lstStyle/>
          <a:p>
            <a:r>
              <a:rPr lang="fr-FR" dirty="0"/>
              <a:t>120.000 m² UVC safe</a:t>
            </a:r>
          </a:p>
        </p:txBody>
      </p:sp>
    </p:spTree>
    <p:extLst>
      <p:ext uri="{BB962C8B-B14F-4D97-AF65-F5344CB8AC3E}">
        <p14:creationId xmlns:p14="http://schemas.microsoft.com/office/powerpoint/2010/main" val="2539555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7C6A923-3B0E-1E4C-83A7-F2641867EBD8}"/>
              </a:ext>
            </a:extLst>
          </p:cNvPr>
          <p:cNvSpPr>
            <a:spLocks noGrp="1"/>
          </p:cNvSpPr>
          <p:nvPr>
            <p:ph type="title"/>
          </p:nvPr>
        </p:nvSpPr>
        <p:spPr/>
        <p:txBody>
          <a:bodyPr/>
          <a:lstStyle/>
          <a:p>
            <a:endParaRPr lang="fr-FR" dirty="0"/>
          </a:p>
        </p:txBody>
      </p:sp>
      <p:sp>
        <p:nvSpPr>
          <p:cNvPr id="4" name="Espace réservé du pied de page 3">
            <a:extLst>
              <a:ext uri="{FF2B5EF4-FFF2-40B4-BE49-F238E27FC236}">
                <a16:creationId xmlns:a16="http://schemas.microsoft.com/office/drawing/2014/main" id="{B0A13E32-F5B0-9D41-B237-E264D8C4A989}"/>
              </a:ext>
            </a:extLst>
          </p:cNvPr>
          <p:cNvSpPr>
            <a:spLocks noGrp="1"/>
          </p:cNvSpPr>
          <p:nvPr>
            <p:ph type="ftr" sz="quarter" idx="11"/>
          </p:nvPr>
        </p:nvSpPr>
        <p:spPr/>
        <p:txBody>
          <a:bodyPr/>
          <a:lstStyle/>
          <a:p>
            <a:r>
              <a:rPr lang="fr-FR"/>
              <a:t>LobbyZ - Durbuy safest city in the world</a:t>
            </a:r>
            <a:endParaRPr lang="fr-FR" dirty="0"/>
          </a:p>
        </p:txBody>
      </p:sp>
      <p:pic>
        <p:nvPicPr>
          <p:cNvPr id="10" name="Espace réservé du contenu 9">
            <a:extLst>
              <a:ext uri="{FF2B5EF4-FFF2-40B4-BE49-F238E27FC236}">
                <a16:creationId xmlns:a16="http://schemas.microsoft.com/office/drawing/2014/main" id="{631F6E47-7E03-4E45-B0FD-1B868BD880A8}"/>
              </a:ext>
            </a:extLst>
          </p:cNvPr>
          <p:cNvPicPr>
            <a:picLocks noGrp="1" noChangeAspect="1"/>
          </p:cNvPicPr>
          <p:nvPr>
            <p:ph idx="1"/>
          </p:nvPr>
        </p:nvPicPr>
        <p:blipFill>
          <a:blip r:embed="rId2"/>
          <a:stretch>
            <a:fillRect/>
          </a:stretch>
        </p:blipFill>
        <p:spPr>
          <a:xfrm>
            <a:off x="226031" y="1"/>
            <a:ext cx="8671389" cy="2444018"/>
          </a:xfrm>
        </p:spPr>
      </p:pic>
      <p:pic>
        <p:nvPicPr>
          <p:cNvPr id="2050" name="Picture 2" descr="AIRsteril NZ Ltd - Overview, Competitors, and Employees | Apollo.io">
            <a:extLst>
              <a:ext uri="{FF2B5EF4-FFF2-40B4-BE49-F238E27FC236}">
                <a16:creationId xmlns:a16="http://schemas.microsoft.com/office/drawing/2014/main" id="{70C22A2B-3282-0345-AB9C-473A316034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914" y="35960"/>
            <a:ext cx="2372100" cy="23721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5" name="Image 14">
            <a:extLst>
              <a:ext uri="{FF2B5EF4-FFF2-40B4-BE49-F238E27FC236}">
                <a16:creationId xmlns:a16="http://schemas.microsoft.com/office/drawing/2014/main" id="{1BEE69CA-C938-DD4F-BF1E-6181B8929B0A}"/>
              </a:ext>
            </a:extLst>
          </p:cNvPr>
          <p:cNvPicPr>
            <a:picLocks noChangeAspect="1"/>
          </p:cNvPicPr>
          <p:nvPr/>
        </p:nvPicPr>
        <p:blipFill>
          <a:blip r:embed="rId4"/>
          <a:stretch>
            <a:fillRect/>
          </a:stretch>
        </p:blipFill>
        <p:spPr>
          <a:xfrm>
            <a:off x="354343" y="3286145"/>
            <a:ext cx="3956585" cy="3094104"/>
          </a:xfrm>
          <a:prstGeom prst="rect">
            <a:avLst/>
          </a:prstGeom>
        </p:spPr>
      </p:pic>
      <p:pic>
        <p:nvPicPr>
          <p:cNvPr id="2052" name="Picture 4" descr="Luxibel | AED Group">
            <a:extLst>
              <a:ext uri="{FF2B5EF4-FFF2-40B4-BE49-F238E27FC236}">
                <a16:creationId xmlns:a16="http://schemas.microsoft.com/office/drawing/2014/main" id="{92125C1E-A7CA-4549-BDBA-EB8D2C4FC6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2298" y="2803612"/>
            <a:ext cx="2315003" cy="1554359"/>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 18">
            <a:extLst>
              <a:ext uri="{FF2B5EF4-FFF2-40B4-BE49-F238E27FC236}">
                <a16:creationId xmlns:a16="http://schemas.microsoft.com/office/drawing/2014/main" id="{103D220E-5920-E942-82DD-71EFDB59B30A}"/>
              </a:ext>
            </a:extLst>
          </p:cNvPr>
          <p:cNvPicPr>
            <a:picLocks noChangeAspect="1"/>
          </p:cNvPicPr>
          <p:nvPr/>
        </p:nvPicPr>
        <p:blipFill>
          <a:blip r:embed="rId6"/>
          <a:stretch>
            <a:fillRect/>
          </a:stretch>
        </p:blipFill>
        <p:spPr>
          <a:xfrm>
            <a:off x="5226912" y="5220766"/>
            <a:ext cx="3226099" cy="1562578"/>
          </a:xfrm>
          <a:prstGeom prst="rect">
            <a:avLst/>
          </a:prstGeom>
        </p:spPr>
      </p:pic>
      <p:sp>
        <p:nvSpPr>
          <p:cNvPr id="20" name="ZoneTexte 19">
            <a:extLst>
              <a:ext uri="{FF2B5EF4-FFF2-40B4-BE49-F238E27FC236}">
                <a16:creationId xmlns:a16="http://schemas.microsoft.com/office/drawing/2014/main" id="{20DA1691-BF3D-7F4B-8033-1E23C914260F}"/>
              </a:ext>
            </a:extLst>
          </p:cNvPr>
          <p:cNvSpPr txBox="1"/>
          <p:nvPr/>
        </p:nvSpPr>
        <p:spPr>
          <a:xfrm>
            <a:off x="354343" y="2680416"/>
            <a:ext cx="8425975" cy="338554"/>
          </a:xfrm>
          <a:prstGeom prst="rect">
            <a:avLst/>
          </a:prstGeom>
          <a:solidFill>
            <a:schemeClr val="accent1"/>
          </a:solidFill>
        </p:spPr>
        <p:txBody>
          <a:bodyPr wrap="square" rtlCol="0">
            <a:spAutoFit/>
          </a:bodyPr>
          <a:lstStyle/>
          <a:p>
            <a:pPr algn="ctr"/>
            <a:r>
              <a:rPr lang="fr-FR" sz="1600" b="1" dirty="0">
                <a:solidFill>
                  <a:schemeClr val="bg1"/>
                </a:solidFill>
              </a:rPr>
              <a:t>3 technologies UVC européennes complémentaires créées ou distribuées par des Belges  </a:t>
            </a:r>
          </a:p>
        </p:txBody>
      </p:sp>
      <p:pic>
        <p:nvPicPr>
          <p:cNvPr id="22" name="Image 21">
            <a:extLst>
              <a:ext uri="{FF2B5EF4-FFF2-40B4-BE49-F238E27FC236}">
                <a16:creationId xmlns:a16="http://schemas.microsoft.com/office/drawing/2014/main" id="{5D4723EC-9B6A-054D-B4F3-276D11EEF1FA}"/>
              </a:ext>
            </a:extLst>
          </p:cNvPr>
          <p:cNvPicPr>
            <a:picLocks noChangeAspect="1"/>
          </p:cNvPicPr>
          <p:nvPr/>
        </p:nvPicPr>
        <p:blipFill>
          <a:blip r:embed="rId7"/>
          <a:stretch>
            <a:fillRect/>
          </a:stretch>
        </p:blipFill>
        <p:spPr>
          <a:xfrm>
            <a:off x="5109874" y="3928378"/>
            <a:ext cx="3460173" cy="1370427"/>
          </a:xfrm>
          <a:prstGeom prst="rect">
            <a:avLst/>
          </a:prstGeom>
        </p:spPr>
      </p:pic>
    </p:spTree>
    <p:extLst>
      <p:ext uri="{BB962C8B-B14F-4D97-AF65-F5344CB8AC3E}">
        <p14:creationId xmlns:p14="http://schemas.microsoft.com/office/powerpoint/2010/main" val="1670571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a:bodyPr>
          <a:lstStyle/>
          <a:p>
            <a:r>
              <a:rPr lang="fr-FR" dirty="0">
                <a:solidFill>
                  <a:schemeClr val="bg1"/>
                </a:solidFill>
              </a:rPr>
              <a:t>Informations </a:t>
            </a:r>
          </a:p>
        </p:txBody>
      </p:sp>
      <p:sp>
        <p:nvSpPr>
          <p:cNvPr id="5" name="Espace réservé du pied de page 4">
            <a:extLst>
              <a:ext uri="{FF2B5EF4-FFF2-40B4-BE49-F238E27FC236}">
                <a16:creationId xmlns:a16="http://schemas.microsoft.com/office/drawing/2014/main" id="{6DEF643C-7413-964A-9559-EC00FF204062}"/>
              </a:ext>
            </a:extLst>
          </p:cNvPr>
          <p:cNvSpPr>
            <a:spLocks noGrp="1"/>
          </p:cNvSpPr>
          <p:nvPr>
            <p:ph type="ftr" sz="quarter" idx="11"/>
          </p:nvPr>
        </p:nvSpPr>
        <p:spPr/>
        <p:txBody>
          <a:bodyPr/>
          <a:lstStyle/>
          <a:p>
            <a:r>
              <a:rPr lang="fr-FR" dirty="0"/>
              <a:t>LobbyZ - Durbuy safest city in the world</a:t>
            </a:r>
          </a:p>
        </p:txBody>
      </p:sp>
      <p:sp>
        <p:nvSpPr>
          <p:cNvPr id="6" name="ZoneTexte 5"/>
          <p:cNvSpPr txBox="1"/>
          <p:nvPr/>
        </p:nvSpPr>
        <p:spPr>
          <a:xfrm>
            <a:off x="806173" y="1899478"/>
            <a:ext cx="7675217" cy="3416320"/>
          </a:xfrm>
          <a:prstGeom prst="rect">
            <a:avLst/>
          </a:prstGeom>
          <a:noFill/>
        </p:spPr>
        <p:txBody>
          <a:bodyPr wrap="square" rtlCol="0">
            <a:spAutoFit/>
          </a:bodyPr>
          <a:lstStyle/>
          <a:p>
            <a:r>
              <a:rPr lang="fr-FR" dirty="0" err="1"/>
              <a:t>LobbyZ</a:t>
            </a:r>
            <a:r>
              <a:rPr lang="fr-FR" dirty="0"/>
              <a:t> </a:t>
            </a:r>
            <a:r>
              <a:rPr lang="fr-FR" dirty="0" err="1"/>
              <a:t>srl</a:t>
            </a:r>
            <a:r>
              <a:rPr lang="fr-FR" dirty="0"/>
              <a:t> </a:t>
            </a:r>
          </a:p>
          <a:p>
            <a:r>
              <a:rPr lang="fr-FR" dirty="0"/>
              <a:t>Concepteur et intégrateur de solutions UVC</a:t>
            </a:r>
          </a:p>
          <a:p>
            <a:endParaRPr lang="fr-FR" dirty="0"/>
          </a:p>
          <a:p>
            <a:r>
              <a:rPr lang="fr-FR" dirty="0"/>
              <a:t>Av. </a:t>
            </a:r>
            <a:r>
              <a:rPr lang="fr-FR" dirty="0" err="1"/>
              <a:t>Brugmann</a:t>
            </a:r>
            <a:r>
              <a:rPr lang="fr-FR"/>
              <a:t> 27, </a:t>
            </a:r>
            <a:r>
              <a:rPr lang="fr-FR" dirty="0"/>
              <a:t>étage 6</a:t>
            </a:r>
          </a:p>
          <a:p>
            <a:r>
              <a:rPr lang="fr-FR" dirty="0"/>
              <a:t>1060 Bruxelles</a:t>
            </a:r>
          </a:p>
          <a:p>
            <a:endParaRPr lang="fr-FR" dirty="0"/>
          </a:p>
          <a:p>
            <a:r>
              <a:rPr lang="fr-FR" dirty="0"/>
              <a:t>TVA		BE 0677.950.915</a:t>
            </a:r>
          </a:p>
          <a:p>
            <a:endParaRPr lang="fr-FR" dirty="0"/>
          </a:p>
          <a:p>
            <a:r>
              <a:rPr lang="fr-FR" dirty="0"/>
              <a:t>GSM		0478 56 76 56</a:t>
            </a:r>
          </a:p>
          <a:p>
            <a:r>
              <a:rPr lang="fr-FR" dirty="0"/>
              <a:t>Mail		</a:t>
            </a:r>
            <a:r>
              <a:rPr lang="fr-FR" dirty="0">
                <a:solidFill>
                  <a:srgbClr val="BD0330"/>
                </a:solidFill>
                <a:hlinkClick r:id="rId2"/>
              </a:rPr>
              <a:t>info@lobbyz.be</a:t>
            </a:r>
            <a:endParaRPr lang="fr-FR" dirty="0">
              <a:solidFill>
                <a:srgbClr val="BD0330"/>
              </a:solidFill>
            </a:endParaRPr>
          </a:p>
          <a:p>
            <a:endParaRPr lang="fr-FR" dirty="0"/>
          </a:p>
          <a:p>
            <a:r>
              <a:rPr lang="fr-FR" dirty="0"/>
              <a:t>Belfius	BE67 0689 0683 9687</a:t>
            </a:r>
          </a:p>
        </p:txBody>
      </p:sp>
    </p:spTree>
    <p:extLst>
      <p:ext uri="{BB962C8B-B14F-4D97-AF65-F5344CB8AC3E}">
        <p14:creationId xmlns:p14="http://schemas.microsoft.com/office/powerpoint/2010/main" val="2872224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a:bodyPr>
          <a:lstStyle/>
          <a:p>
            <a:r>
              <a:rPr lang="fr-FR" dirty="0">
                <a:solidFill>
                  <a:schemeClr val="bg1"/>
                </a:solidFill>
              </a:rPr>
              <a:t>Apprendre à vivre avec le virus</a:t>
            </a:r>
          </a:p>
        </p:txBody>
      </p:sp>
      <p:sp>
        <p:nvSpPr>
          <p:cNvPr id="5" name="Espace réservé du pied de page 4">
            <a:extLst>
              <a:ext uri="{FF2B5EF4-FFF2-40B4-BE49-F238E27FC236}">
                <a16:creationId xmlns:a16="http://schemas.microsoft.com/office/drawing/2014/main" id="{53791835-2D0C-1E48-9DF9-E1315AA128F3}"/>
              </a:ext>
            </a:extLst>
          </p:cNvPr>
          <p:cNvSpPr>
            <a:spLocks noGrp="1"/>
          </p:cNvSpPr>
          <p:nvPr>
            <p:ph type="ftr" sz="quarter" idx="11"/>
          </p:nvPr>
        </p:nvSpPr>
        <p:spPr/>
        <p:txBody>
          <a:bodyPr/>
          <a:lstStyle/>
          <a:p>
            <a:r>
              <a:rPr lang="fr-FR" dirty="0"/>
              <a:t>LobbyZ - Durbuy the safest city in the world</a:t>
            </a:r>
          </a:p>
        </p:txBody>
      </p:sp>
      <p:sp>
        <p:nvSpPr>
          <p:cNvPr id="6" name="ZoneTexte 5"/>
          <p:cNvSpPr txBox="1"/>
          <p:nvPr/>
        </p:nvSpPr>
        <p:spPr>
          <a:xfrm>
            <a:off x="806173" y="1899478"/>
            <a:ext cx="7675217" cy="4124206"/>
          </a:xfrm>
          <a:prstGeom prst="rect">
            <a:avLst/>
          </a:prstGeom>
          <a:noFill/>
        </p:spPr>
        <p:txBody>
          <a:bodyPr wrap="square" rtlCol="0">
            <a:spAutoFit/>
          </a:bodyPr>
          <a:lstStyle/>
          <a:p>
            <a:r>
              <a:rPr lang="fr-FR" sz="2000" b="1" dirty="0"/>
              <a:t>Constat</a:t>
            </a:r>
            <a:r>
              <a:rPr lang="fr-FR" dirty="0"/>
              <a:t>		Ces 6 derniers mois, la crise du Covid-19 a été gérée dans 					l’urgence dans l’espoir qu’elle serait temporaire.</a:t>
            </a:r>
          </a:p>
          <a:p>
            <a:endParaRPr lang="fr-FR" sz="800" dirty="0"/>
          </a:p>
          <a:p>
            <a:r>
              <a:rPr lang="fr-FR" dirty="0"/>
              <a:t>			Aujourd’hui les décideurs politiques et économiques ont compris 			que la gestion de cette crise devra, hélas, se faire dans la durée.</a:t>
            </a:r>
          </a:p>
          <a:p>
            <a:endParaRPr lang="fr-FR" sz="800" dirty="0"/>
          </a:p>
          <a:p>
            <a:r>
              <a:rPr lang="fr-FR" dirty="0"/>
              <a:t>			Nous devons apprendre à vivre avec le(s) virus et adapter nos 				modes et habitudes de vie en anticipant une prochaine crise. 	</a:t>
            </a:r>
          </a:p>
          <a:p>
            <a:endParaRPr lang="fr-FR" dirty="0"/>
          </a:p>
          <a:p>
            <a:r>
              <a:rPr lang="fr-FR" sz="2000" b="1" dirty="0"/>
              <a:t>Solutions</a:t>
            </a:r>
            <a:r>
              <a:rPr lang="fr-FR" dirty="0"/>
              <a:t>	Des solutions simples permettent de limiter la propagation du 				virus: distanciation sociale, port du masque, gel, mesure de 				température, identification, applications coronavirus</a:t>
            </a:r>
            <a:r>
              <a:rPr lang="is-IS" dirty="0"/>
              <a:t>…</a:t>
            </a:r>
          </a:p>
          <a:p>
            <a:endParaRPr lang="is-IS" sz="800" dirty="0"/>
          </a:p>
          <a:p>
            <a:r>
              <a:rPr lang="is-IS" dirty="0"/>
              <a:t>			</a:t>
            </a:r>
            <a:r>
              <a:rPr lang="is-IS" b="1" dirty="0">
                <a:solidFill>
                  <a:schemeClr val="accent1"/>
                </a:solidFill>
              </a:rPr>
              <a:t>Les</a:t>
            </a:r>
            <a:r>
              <a:rPr lang="is-IS" dirty="0"/>
              <a:t> </a:t>
            </a:r>
            <a:r>
              <a:rPr lang="is-IS" b="1" dirty="0">
                <a:solidFill>
                  <a:srgbClr val="0070C0"/>
                </a:solidFill>
              </a:rPr>
              <a:t>technologies UVC combinées à d’autres 	innovations					technologiques permettent d’éradiquer jusqu‘à 99,9% le virus 				dans les espaces fermés (technologies en annexe 1)</a:t>
            </a:r>
            <a:r>
              <a:rPr lang="is-IS" dirty="0">
                <a:solidFill>
                  <a:srgbClr val="0070C0"/>
                </a:solidFill>
              </a:rPr>
              <a:t>. </a:t>
            </a:r>
            <a:r>
              <a:rPr lang="fr-FR" dirty="0"/>
              <a:t>	</a:t>
            </a:r>
          </a:p>
        </p:txBody>
      </p:sp>
    </p:spTree>
    <p:extLst>
      <p:ext uri="{BB962C8B-B14F-4D97-AF65-F5344CB8AC3E}">
        <p14:creationId xmlns:p14="http://schemas.microsoft.com/office/powerpoint/2010/main" val="4252249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fontScale="90000"/>
          </a:bodyPr>
          <a:lstStyle/>
          <a:p>
            <a:r>
              <a:rPr lang="fr-FR" dirty="0">
                <a:solidFill>
                  <a:schemeClr val="bg1"/>
                </a:solidFill>
              </a:rPr>
              <a:t>Faire de Durbuy la première ville</a:t>
            </a:r>
            <a:br>
              <a:rPr lang="fr-FR" dirty="0">
                <a:solidFill>
                  <a:schemeClr val="bg1"/>
                </a:solidFill>
              </a:rPr>
            </a:br>
            <a:r>
              <a:rPr lang="fr-FR" dirty="0">
                <a:solidFill>
                  <a:schemeClr val="bg1"/>
                </a:solidFill>
              </a:rPr>
              <a:t>« Air Virus Free » au monde</a:t>
            </a:r>
          </a:p>
        </p:txBody>
      </p:sp>
      <p:sp>
        <p:nvSpPr>
          <p:cNvPr id="6" name="ZoneTexte 5"/>
          <p:cNvSpPr txBox="1"/>
          <p:nvPr/>
        </p:nvSpPr>
        <p:spPr>
          <a:xfrm>
            <a:off x="685763" y="1708924"/>
            <a:ext cx="7772473" cy="4924425"/>
          </a:xfrm>
          <a:prstGeom prst="rect">
            <a:avLst/>
          </a:prstGeom>
          <a:noFill/>
        </p:spPr>
        <p:txBody>
          <a:bodyPr wrap="square" rtlCol="0">
            <a:spAutoFit/>
          </a:bodyPr>
          <a:lstStyle/>
          <a:p>
            <a:pPr algn="just"/>
            <a:r>
              <a:rPr lang="fr-FR" dirty="0"/>
              <a:t>En mai 2020, Brussels Expo faisait le choix de </a:t>
            </a:r>
            <a:r>
              <a:rPr lang="fr-FR" dirty="0" err="1"/>
              <a:t>LobbyZ</a:t>
            </a:r>
            <a:r>
              <a:rPr lang="fr-FR" dirty="0"/>
              <a:t> pour équiper 124.000 m² de halls et de bureaux de 1.400 appareils UVC </a:t>
            </a:r>
            <a:r>
              <a:rPr lang="fr-FR" dirty="0" err="1"/>
              <a:t>AirSteril</a:t>
            </a:r>
            <a:r>
              <a:rPr lang="fr-FR" dirty="0"/>
              <a:t> (annexe 2).</a:t>
            </a:r>
          </a:p>
          <a:p>
            <a:pPr algn="just"/>
            <a:endParaRPr lang="fr-FR" sz="800" dirty="0"/>
          </a:p>
          <a:p>
            <a:pPr algn="just"/>
            <a:r>
              <a:rPr lang="fr-FR" dirty="0"/>
              <a:t>Depuis cet été, un groupe de travail associant les principales forces vives de Bruxelles veut équiper Bruxelles de ces technologies. La taille du marché et les enjeux sont tels que nous avons dû choisir de contacter d’autres sites.</a:t>
            </a:r>
          </a:p>
          <a:p>
            <a:pPr algn="just"/>
            <a:endParaRPr lang="fr-FR" sz="800" dirty="0"/>
          </a:p>
          <a:p>
            <a:pPr algn="just"/>
            <a:r>
              <a:rPr lang="fr-FR" b="1" dirty="0">
                <a:solidFill>
                  <a:srgbClr val="0070C0"/>
                </a:solidFill>
              </a:rPr>
              <a:t>Durbuy nous semblait le compromis parfait :</a:t>
            </a:r>
          </a:p>
          <a:p>
            <a:pPr algn="just"/>
            <a:endParaRPr lang="fr-FR" sz="1000" dirty="0"/>
          </a:p>
          <a:p>
            <a:pPr marL="342900" indent="-342900" algn="just">
              <a:buAutoNum type="arabicPeriod"/>
            </a:pPr>
            <a:r>
              <a:rPr lang="fr-FR" dirty="0"/>
              <a:t>Le Sanglier des Ardennes a opté pour une technologie similaire (UVC </a:t>
            </a:r>
            <a:r>
              <a:rPr lang="fr-FR" dirty="0" err="1"/>
              <a:t>Fagron</a:t>
            </a:r>
            <a:r>
              <a:rPr lang="fr-FR" dirty="0"/>
              <a:t>), ce qui constitue un précédent ;</a:t>
            </a:r>
          </a:p>
          <a:p>
            <a:pPr marL="342900" indent="-342900" algn="just">
              <a:buAutoNum type="arabicPeriod"/>
            </a:pPr>
            <a:r>
              <a:rPr lang="fr-FR" dirty="0" err="1"/>
              <a:t>Equiper</a:t>
            </a:r>
            <a:r>
              <a:rPr lang="fr-FR" dirty="0"/>
              <a:t> « la plus petite ville du monde » est en comparaison à d’autres villes plus simple et financièrement plus efficace ;</a:t>
            </a:r>
          </a:p>
          <a:p>
            <a:pPr marL="342900" indent="-342900" algn="just">
              <a:buAutoNum type="arabicPeriod"/>
            </a:pPr>
            <a:r>
              <a:rPr lang="fr-FR" dirty="0"/>
              <a:t>En terme de marketing, Durbuy bénéficie d’une reconnaissance internationale et de l’assentiment de l’ensemble des Belges;</a:t>
            </a:r>
          </a:p>
          <a:p>
            <a:pPr marL="342900" indent="-342900" algn="just">
              <a:buAutoNum type="arabicPeriod"/>
            </a:pPr>
            <a:r>
              <a:rPr lang="fr-FR" dirty="0"/>
              <a:t>Durbuy a tout à gagner d’une couverture marketing internationale.</a:t>
            </a:r>
          </a:p>
          <a:p>
            <a:endParaRPr lang="fr-FR" dirty="0"/>
          </a:p>
          <a:p>
            <a:endParaRPr lang="fr-FR" dirty="0"/>
          </a:p>
          <a:p>
            <a:endParaRPr lang="fr-FR" dirty="0"/>
          </a:p>
        </p:txBody>
      </p:sp>
      <p:sp>
        <p:nvSpPr>
          <p:cNvPr id="7" name="Espace réservé du pied de page 6">
            <a:extLst>
              <a:ext uri="{FF2B5EF4-FFF2-40B4-BE49-F238E27FC236}">
                <a16:creationId xmlns:a16="http://schemas.microsoft.com/office/drawing/2014/main" id="{A59D4F5F-C476-F941-AD14-DF98625A1584}"/>
              </a:ext>
            </a:extLst>
          </p:cNvPr>
          <p:cNvSpPr>
            <a:spLocks noGrp="1"/>
          </p:cNvSpPr>
          <p:nvPr>
            <p:ph type="ftr" sz="quarter" idx="11"/>
          </p:nvPr>
        </p:nvSpPr>
        <p:spPr/>
        <p:txBody>
          <a:bodyPr/>
          <a:lstStyle/>
          <a:p>
            <a:r>
              <a:rPr lang="fr-FR" dirty="0"/>
              <a:t>LobbyZ - Durbuy safest city in the world</a:t>
            </a:r>
          </a:p>
        </p:txBody>
      </p:sp>
    </p:spTree>
    <p:extLst>
      <p:ext uri="{BB962C8B-B14F-4D97-AF65-F5344CB8AC3E}">
        <p14:creationId xmlns:p14="http://schemas.microsoft.com/office/powerpoint/2010/main" val="183896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fontScale="90000"/>
          </a:bodyPr>
          <a:lstStyle/>
          <a:p>
            <a:r>
              <a:rPr lang="fr-FR" dirty="0">
                <a:solidFill>
                  <a:schemeClr val="bg1"/>
                </a:solidFill>
              </a:rPr>
              <a:t>Catégories de label</a:t>
            </a:r>
            <a:br>
              <a:rPr lang="fr-FR" dirty="0">
                <a:solidFill>
                  <a:schemeClr val="bg1"/>
                </a:solidFill>
              </a:rPr>
            </a:br>
            <a:r>
              <a:rPr lang="fr-FR" dirty="0">
                <a:solidFill>
                  <a:schemeClr val="bg1"/>
                </a:solidFill>
              </a:rPr>
              <a:t>« Air Virus Free »</a:t>
            </a:r>
          </a:p>
        </p:txBody>
      </p:sp>
      <p:sp>
        <p:nvSpPr>
          <p:cNvPr id="6" name="Espace réservé du pied de page 5">
            <a:extLst>
              <a:ext uri="{FF2B5EF4-FFF2-40B4-BE49-F238E27FC236}">
                <a16:creationId xmlns:a16="http://schemas.microsoft.com/office/drawing/2014/main" id="{4AF46692-27E6-F649-B48B-569A31219A6C}"/>
              </a:ext>
            </a:extLst>
          </p:cNvPr>
          <p:cNvSpPr>
            <a:spLocks noGrp="1"/>
          </p:cNvSpPr>
          <p:nvPr>
            <p:ph type="ftr" sz="quarter" idx="11"/>
          </p:nvPr>
        </p:nvSpPr>
        <p:spPr/>
        <p:txBody>
          <a:bodyPr/>
          <a:lstStyle/>
          <a:p>
            <a:r>
              <a:rPr lang="fr-FR" dirty="0"/>
              <a:t>LobbyZ - Durbuy safest city in the world</a:t>
            </a:r>
          </a:p>
        </p:txBody>
      </p:sp>
      <p:sp>
        <p:nvSpPr>
          <p:cNvPr id="5" name="ZoneTexte 4"/>
          <p:cNvSpPr txBox="1"/>
          <p:nvPr/>
        </p:nvSpPr>
        <p:spPr>
          <a:xfrm>
            <a:off x="606175" y="1949533"/>
            <a:ext cx="7972745" cy="4585871"/>
          </a:xfrm>
          <a:prstGeom prst="rect">
            <a:avLst/>
          </a:prstGeom>
          <a:noFill/>
        </p:spPr>
        <p:txBody>
          <a:bodyPr wrap="square" rtlCol="0">
            <a:spAutoFit/>
          </a:bodyPr>
          <a:lstStyle/>
          <a:p>
            <a:pPr algn="just"/>
            <a:r>
              <a:rPr lang="fr-FR" b="1" dirty="0">
                <a:solidFill>
                  <a:srgbClr val="BD0330"/>
                </a:solidFill>
              </a:rPr>
              <a:t>AAA</a:t>
            </a:r>
            <a:r>
              <a:rPr lang="fr-FR" dirty="0"/>
              <a:t>	Technologies actives en permanence dans l’air et sur les surfaces + mesures </a:t>
            </a:r>
            <a:r>
              <a:rPr lang="fr-FR" b="1" dirty="0">
                <a:solidFill>
                  <a:srgbClr val="C00000"/>
                </a:solidFill>
              </a:rPr>
              <a:t>A*</a:t>
            </a:r>
          </a:p>
          <a:p>
            <a:pPr algn="just"/>
            <a:endParaRPr lang="fr-FR" sz="800" dirty="0"/>
          </a:p>
          <a:p>
            <a:pPr algn="just"/>
            <a:r>
              <a:rPr lang="fr-FR" b="1" dirty="0">
                <a:solidFill>
                  <a:srgbClr val="BD0330"/>
                </a:solidFill>
              </a:rPr>
              <a:t>AA</a:t>
            </a:r>
            <a:r>
              <a:rPr lang="fr-FR" dirty="0"/>
              <a:t>	Technologies de filtration de l’air + mesures </a:t>
            </a:r>
            <a:r>
              <a:rPr lang="fr-FR" b="1" dirty="0">
                <a:solidFill>
                  <a:srgbClr val="C00000"/>
                </a:solidFill>
              </a:rPr>
              <a:t>A*</a:t>
            </a:r>
          </a:p>
          <a:p>
            <a:pPr algn="just"/>
            <a:endParaRPr lang="fr-FR" sz="800" dirty="0"/>
          </a:p>
          <a:p>
            <a:pPr algn="just"/>
            <a:r>
              <a:rPr lang="fr-FR" b="1" dirty="0">
                <a:solidFill>
                  <a:srgbClr val="BD0330"/>
                </a:solidFill>
              </a:rPr>
              <a:t>A</a:t>
            </a:r>
            <a:r>
              <a:rPr lang="fr-FR" dirty="0"/>
              <a:t>	Désinfection sol – Température – Inscription – Gel – Masque – Distanciation   </a:t>
            </a:r>
          </a:p>
          <a:p>
            <a:pPr algn="just"/>
            <a:endParaRPr lang="fr-FR" sz="800" dirty="0"/>
          </a:p>
          <a:p>
            <a:pPr algn="just"/>
            <a:r>
              <a:rPr lang="fr-FR" b="1" dirty="0">
                <a:solidFill>
                  <a:srgbClr val="BD0330"/>
                </a:solidFill>
              </a:rPr>
              <a:t>B </a:t>
            </a:r>
            <a:r>
              <a:rPr lang="fr-FR" dirty="0"/>
              <a:t>	Température – Inscription – Gel – Masque – Distanciation</a:t>
            </a:r>
          </a:p>
          <a:p>
            <a:pPr algn="just"/>
            <a:endParaRPr lang="fr-FR" sz="800" dirty="0"/>
          </a:p>
          <a:p>
            <a:pPr algn="just"/>
            <a:r>
              <a:rPr lang="fr-FR" b="1" dirty="0">
                <a:solidFill>
                  <a:srgbClr val="BD0330"/>
                </a:solidFill>
              </a:rPr>
              <a:t>C</a:t>
            </a:r>
            <a:r>
              <a:rPr lang="fr-FR" dirty="0"/>
              <a:t> 	Inscription – Gel – Masque – Distanciation</a:t>
            </a:r>
          </a:p>
          <a:p>
            <a:pPr algn="just"/>
            <a:endParaRPr lang="fr-FR" sz="800" dirty="0"/>
          </a:p>
          <a:p>
            <a:pPr algn="just"/>
            <a:r>
              <a:rPr lang="fr-FR" b="1" dirty="0">
                <a:solidFill>
                  <a:srgbClr val="BD0330"/>
                </a:solidFill>
              </a:rPr>
              <a:t>D</a:t>
            </a:r>
            <a:r>
              <a:rPr lang="fr-FR" dirty="0"/>
              <a:t> 	Gel – Masque – Distanciation</a:t>
            </a:r>
          </a:p>
          <a:p>
            <a:pPr algn="just"/>
            <a:endParaRPr lang="fr-FR" sz="800" dirty="0"/>
          </a:p>
          <a:p>
            <a:pPr algn="just"/>
            <a:r>
              <a:rPr lang="fr-FR" b="1" dirty="0">
                <a:solidFill>
                  <a:srgbClr val="BD0330"/>
                </a:solidFill>
              </a:rPr>
              <a:t>E</a:t>
            </a:r>
            <a:r>
              <a:rPr lang="fr-FR" dirty="0"/>
              <a:t>	Masque – Distanciation</a:t>
            </a:r>
          </a:p>
          <a:p>
            <a:pPr algn="just"/>
            <a:endParaRPr lang="fr-FR" sz="800" dirty="0"/>
          </a:p>
          <a:p>
            <a:pPr algn="just"/>
            <a:r>
              <a:rPr lang="fr-FR" b="1" dirty="0">
                <a:solidFill>
                  <a:srgbClr val="BD0330"/>
                </a:solidFill>
              </a:rPr>
              <a:t>F</a:t>
            </a:r>
            <a:r>
              <a:rPr lang="fr-FR" dirty="0"/>
              <a:t>	Distanciation</a:t>
            </a:r>
          </a:p>
          <a:p>
            <a:pPr algn="just"/>
            <a:endParaRPr lang="fr-FR" sz="800" dirty="0"/>
          </a:p>
          <a:p>
            <a:pPr algn="just"/>
            <a:r>
              <a:rPr lang="fr-FR" b="1" dirty="0">
                <a:solidFill>
                  <a:srgbClr val="C00000"/>
                </a:solidFill>
              </a:rPr>
              <a:t>G</a:t>
            </a:r>
            <a:r>
              <a:rPr lang="fr-FR" dirty="0"/>
              <a:t>	Free</a:t>
            </a:r>
          </a:p>
          <a:p>
            <a:pPr algn="just"/>
            <a:endParaRPr lang="fr-FR" dirty="0"/>
          </a:p>
          <a:p>
            <a:pPr algn="just"/>
            <a:r>
              <a:rPr lang="fr-FR" sz="1200" dirty="0">
                <a:solidFill>
                  <a:srgbClr val="C00000"/>
                </a:solidFill>
              </a:rPr>
              <a:t>* Mesures associées au secteur. Par exemple un restaurant équipé UVC doit toujours respecter la catégorie C.</a:t>
            </a:r>
          </a:p>
          <a:p>
            <a:endParaRPr lang="fr-FR" dirty="0"/>
          </a:p>
          <a:p>
            <a:endParaRPr lang="fr-FR" dirty="0"/>
          </a:p>
        </p:txBody>
      </p:sp>
    </p:spTree>
    <p:extLst>
      <p:ext uri="{BB962C8B-B14F-4D97-AF65-F5344CB8AC3E}">
        <p14:creationId xmlns:p14="http://schemas.microsoft.com/office/powerpoint/2010/main" val="1281715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fontScale="90000"/>
          </a:bodyPr>
          <a:lstStyle/>
          <a:p>
            <a:r>
              <a:rPr lang="fr-FR" dirty="0">
                <a:solidFill>
                  <a:schemeClr val="bg1"/>
                </a:solidFill>
              </a:rPr>
              <a:t>Un label pour un marketing </a:t>
            </a:r>
            <a:br>
              <a:rPr lang="fr-FR" dirty="0">
                <a:solidFill>
                  <a:schemeClr val="bg1"/>
                </a:solidFill>
              </a:rPr>
            </a:br>
            <a:r>
              <a:rPr lang="fr-FR" dirty="0">
                <a:solidFill>
                  <a:schemeClr val="bg1"/>
                </a:solidFill>
              </a:rPr>
              <a:t>unique au monde </a:t>
            </a:r>
          </a:p>
        </p:txBody>
      </p:sp>
      <p:sp>
        <p:nvSpPr>
          <p:cNvPr id="6" name="Espace réservé du pied de page 5">
            <a:extLst>
              <a:ext uri="{FF2B5EF4-FFF2-40B4-BE49-F238E27FC236}">
                <a16:creationId xmlns:a16="http://schemas.microsoft.com/office/drawing/2014/main" id="{37630E4C-E982-8944-9A12-B0279DD14D0A}"/>
              </a:ext>
            </a:extLst>
          </p:cNvPr>
          <p:cNvSpPr>
            <a:spLocks noGrp="1"/>
          </p:cNvSpPr>
          <p:nvPr>
            <p:ph type="ftr" sz="quarter" idx="11"/>
          </p:nvPr>
        </p:nvSpPr>
        <p:spPr/>
        <p:txBody>
          <a:bodyPr/>
          <a:lstStyle/>
          <a:p>
            <a:r>
              <a:rPr lang="fr-FR" dirty="0"/>
              <a:t>LobbyZ - Durbuy safest city in the world</a:t>
            </a:r>
          </a:p>
        </p:txBody>
      </p:sp>
      <p:sp>
        <p:nvSpPr>
          <p:cNvPr id="5" name="ZoneTexte 4"/>
          <p:cNvSpPr txBox="1"/>
          <p:nvPr/>
        </p:nvSpPr>
        <p:spPr>
          <a:xfrm>
            <a:off x="861390" y="1777524"/>
            <a:ext cx="7432261" cy="4616648"/>
          </a:xfrm>
          <a:prstGeom prst="rect">
            <a:avLst/>
          </a:prstGeom>
          <a:noFill/>
        </p:spPr>
        <p:txBody>
          <a:bodyPr wrap="square" rtlCol="0">
            <a:spAutoFit/>
          </a:bodyPr>
          <a:lstStyle/>
          <a:p>
            <a:pPr algn="just"/>
            <a:r>
              <a:rPr lang="fr-FR" dirty="0"/>
              <a:t>Labelliser les espaces avec UN SEUL et MÊME label qui établit clairement le niveau de sécurisation et qui permet de :</a:t>
            </a:r>
          </a:p>
          <a:p>
            <a:pPr algn="just"/>
            <a:endParaRPr lang="fr-FR" dirty="0"/>
          </a:p>
          <a:p>
            <a:pPr marL="285750" indent="-285750" algn="just">
              <a:buClr>
                <a:srgbClr val="BD0330"/>
              </a:buClr>
              <a:buFont typeface="Arial"/>
              <a:buChar char="•"/>
            </a:pPr>
            <a:r>
              <a:rPr lang="fr-FR" dirty="0"/>
              <a:t>Informer objectivement sur les risques sanitaires encourus dans ces lieux ;</a:t>
            </a:r>
          </a:p>
          <a:p>
            <a:pPr algn="just">
              <a:buClr>
                <a:srgbClr val="BD0330"/>
              </a:buClr>
            </a:pPr>
            <a:endParaRPr lang="fr-FR" sz="800" dirty="0"/>
          </a:p>
          <a:p>
            <a:pPr marL="285750" indent="-285750" algn="just">
              <a:buClr>
                <a:srgbClr val="BD0330"/>
              </a:buClr>
              <a:buFont typeface="Arial"/>
              <a:buChar char="•"/>
            </a:pPr>
            <a:r>
              <a:rPr lang="fr-FR" dirty="0"/>
              <a:t>Réaliser des campagnes de communication sur les lieux équipés, via des supports externes et internes ;</a:t>
            </a:r>
          </a:p>
          <a:p>
            <a:pPr algn="just">
              <a:buClr>
                <a:srgbClr val="BD0330"/>
              </a:buClr>
            </a:pPr>
            <a:endParaRPr lang="fr-FR" sz="800" dirty="0"/>
          </a:p>
          <a:p>
            <a:pPr marL="285750" indent="-285750" algn="just">
              <a:buClr>
                <a:srgbClr val="BD0330"/>
              </a:buClr>
              <a:buFont typeface="Arial"/>
              <a:buChar char="•"/>
            </a:pPr>
            <a:r>
              <a:rPr lang="fr-FR" dirty="0"/>
              <a:t>Soutenir une stratégie d’investissement dans ces technologies qui assainissent les espaces de façon permanente ou semi-permanente ;</a:t>
            </a:r>
          </a:p>
          <a:p>
            <a:pPr algn="just">
              <a:buClr>
                <a:srgbClr val="BD0330"/>
              </a:buClr>
            </a:pPr>
            <a:endParaRPr lang="fr-FR" sz="800" dirty="0"/>
          </a:p>
          <a:p>
            <a:pPr marL="285750" indent="-285750" algn="just">
              <a:buClr>
                <a:srgbClr val="BD0330"/>
              </a:buClr>
              <a:buFont typeface="Arial"/>
              <a:buChar char="•"/>
            </a:pPr>
            <a:r>
              <a:rPr lang="fr-FR" dirty="0"/>
              <a:t>Aux investisseurs de bénéficier d’une différenciation positive afin de  communiquer sur les avantages de leurs espaces sécurisés.</a:t>
            </a:r>
          </a:p>
          <a:p>
            <a:pPr marL="285750" indent="-285750" algn="just">
              <a:buClr>
                <a:srgbClr val="BD0330"/>
              </a:buClr>
              <a:buFont typeface="Arial"/>
              <a:buChar char="•"/>
            </a:pPr>
            <a:endParaRPr lang="fr-FR" dirty="0"/>
          </a:p>
          <a:p>
            <a:pPr algn="just">
              <a:buClr>
                <a:srgbClr val="BD0330"/>
              </a:buClr>
            </a:pPr>
            <a:r>
              <a:rPr lang="fr-FR" b="1" dirty="0">
                <a:solidFill>
                  <a:schemeClr val="accent1"/>
                </a:solidFill>
              </a:rPr>
              <a:t>Si de nombreux établissements d’une même destination adhèrent à ce label et sont AA - AAA, c’est l’opportunité pour Durbuy de se déclarer « </a:t>
            </a:r>
            <a:r>
              <a:rPr lang="fr-FR" b="1" dirty="0" err="1">
                <a:solidFill>
                  <a:schemeClr val="accent1"/>
                </a:solidFill>
              </a:rPr>
              <a:t>safe</a:t>
            </a:r>
            <a:r>
              <a:rPr lang="fr-FR" b="1" dirty="0">
                <a:solidFill>
                  <a:schemeClr val="accent1"/>
                </a:solidFill>
              </a:rPr>
              <a:t> » et de rassurer ses visiteurs, acteurs économiques et touristiques</a:t>
            </a:r>
            <a:r>
              <a:rPr lang="fr-FR" dirty="0"/>
              <a:t>.</a:t>
            </a:r>
          </a:p>
          <a:p>
            <a:pPr>
              <a:buClr>
                <a:srgbClr val="BD0330"/>
              </a:buClr>
            </a:pPr>
            <a:endParaRPr lang="fr-FR" dirty="0"/>
          </a:p>
        </p:txBody>
      </p:sp>
    </p:spTree>
    <p:extLst>
      <p:ext uri="{BB962C8B-B14F-4D97-AF65-F5344CB8AC3E}">
        <p14:creationId xmlns:p14="http://schemas.microsoft.com/office/powerpoint/2010/main" val="177292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fontScale="90000"/>
          </a:bodyPr>
          <a:lstStyle/>
          <a:p>
            <a:r>
              <a:rPr lang="fr-FR" dirty="0">
                <a:solidFill>
                  <a:schemeClr val="bg1"/>
                </a:solidFill>
              </a:rPr>
              <a:t> Développé au sein d’un cluster UVC</a:t>
            </a:r>
            <a:br>
              <a:rPr lang="fr-FR" dirty="0">
                <a:solidFill>
                  <a:schemeClr val="bg1"/>
                </a:solidFill>
              </a:rPr>
            </a:br>
            <a:r>
              <a:rPr lang="fr-FR" dirty="0">
                <a:solidFill>
                  <a:schemeClr val="bg1"/>
                </a:solidFill>
              </a:rPr>
              <a:t>belgo-européen</a:t>
            </a:r>
          </a:p>
        </p:txBody>
      </p:sp>
      <p:sp>
        <p:nvSpPr>
          <p:cNvPr id="6" name="Espace réservé du pied de page 5">
            <a:extLst>
              <a:ext uri="{FF2B5EF4-FFF2-40B4-BE49-F238E27FC236}">
                <a16:creationId xmlns:a16="http://schemas.microsoft.com/office/drawing/2014/main" id="{37630E4C-E982-8944-9A12-B0279DD14D0A}"/>
              </a:ext>
            </a:extLst>
          </p:cNvPr>
          <p:cNvSpPr>
            <a:spLocks noGrp="1"/>
          </p:cNvSpPr>
          <p:nvPr>
            <p:ph type="ftr" sz="quarter" idx="11"/>
          </p:nvPr>
        </p:nvSpPr>
        <p:spPr/>
        <p:txBody>
          <a:bodyPr/>
          <a:lstStyle/>
          <a:p>
            <a:r>
              <a:rPr lang="fr-FR" dirty="0"/>
              <a:t>LobbyZ - Durbuy safest city in the world</a:t>
            </a:r>
          </a:p>
        </p:txBody>
      </p:sp>
      <p:sp>
        <p:nvSpPr>
          <p:cNvPr id="5" name="ZoneTexte 4"/>
          <p:cNvSpPr txBox="1"/>
          <p:nvPr/>
        </p:nvSpPr>
        <p:spPr>
          <a:xfrm>
            <a:off x="861390" y="1777524"/>
            <a:ext cx="7432261" cy="3970318"/>
          </a:xfrm>
          <a:prstGeom prst="rect">
            <a:avLst/>
          </a:prstGeom>
          <a:noFill/>
        </p:spPr>
        <p:txBody>
          <a:bodyPr wrap="square" rtlCol="0">
            <a:spAutoFit/>
          </a:bodyPr>
          <a:lstStyle/>
          <a:p>
            <a:pPr algn="just"/>
            <a:r>
              <a:rPr lang="fr-FR" dirty="0"/>
              <a:t>Nous abordons aujourd’hui trois projets de destination (un par région) et avons orienté nos choix vers Durbuy, Anvers et Bruxelles (Quartier européen).</a:t>
            </a:r>
          </a:p>
          <a:p>
            <a:pPr algn="just"/>
            <a:endParaRPr lang="fr-FR" dirty="0"/>
          </a:p>
          <a:p>
            <a:pPr algn="just"/>
            <a:r>
              <a:rPr lang="fr-FR" dirty="0"/>
              <a:t>Cette approche innovante et technologique permet d’obtenir des subsides à l’innovation et des garanties sur les investissements au niveau régional et européen, et d’organiser un cluster belgo-européen UVC.</a:t>
            </a:r>
          </a:p>
          <a:p>
            <a:pPr algn="just"/>
            <a:endParaRPr lang="fr-FR" dirty="0"/>
          </a:p>
          <a:p>
            <a:pPr algn="just"/>
            <a:r>
              <a:rPr lang="fr-FR" dirty="0"/>
              <a:t>L’objectif de ce cluster est d’implanter un ensemble de technologies complémentaires et de mesurer les retours économiques et sociaux pour faire bénéficier d’autres destinations de ces expériences.</a:t>
            </a:r>
          </a:p>
          <a:p>
            <a:pPr algn="just"/>
            <a:endParaRPr lang="fr-FR" dirty="0"/>
          </a:p>
          <a:p>
            <a:pPr algn="just"/>
            <a:endParaRPr lang="fr-FR" dirty="0"/>
          </a:p>
          <a:p>
            <a:pPr algn="just">
              <a:buClr>
                <a:srgbClr val="BD0330"/>
              </a:buClr>
            </a:pPr>
            <a:endParaRPr lang="fr-FR" dirty="0"/>
          </a:p>
          <a:p>
            <a:pPr algn="just">
              <a:buClr>
                <a:srgbClr val="BD0330"/>
              </a:buClr>
            </a:pPr>
            <a:endParaRPr lang="fr-FR" dirty="0"/>
          </a:p>
        </p:txBody>
      </p:sp>
      <p:pic>
        <p:nvPicPr>
          <p:cNvPr id="4" name="Image 3">
            <a:extLst>
              <a:ext uri="{FF2B5EF4-FFF2-40B4-BE49-F238E27FC236}">
                <a16:creationId xmlns:a16="http://schemas.microsoft.com/office/drawing/2014/main" id="{137E8834-FA5E-A046-B7A3-0EE422A10B5C}"/>
              </a:ext>
            </a:extLst>
          </p:cNvPr>
          <p:cNvPicPr>
            <a:picLocks noChangeAspect="1"/>
          </p:cNvPicPr>
          <p:nvPr/>
        </p:nvPicPr>
        <p:blipFill>
          <a:blip r:embed="rId2"/>
          <a:stretch>
            <a:fillRect/>
          </a:stretch>
        </p:blipFill>
        <p:spPr>
          <a:xfrm>
            <a:off x="861390" y="5056170"/>
            <a:ext cx="1765300" cy="1143000"/>
          </a:xfrm>
          <a:prstGeom prst="rect">
            <a:avLst/>
          </a:prstGeom>
        </p:spPr>
      </p:pic>
      <p:pic>
        <p:nvPicPr>
          <p:cNvPr id="7" name="Image 6">
            <a:extLst>
              <a:ext uri="{FF2B5EF4-FFF2-40B4-BE49-F238E27FC236}">
                <a16:creationId xmlns:a16="http://schemas.microsoft.com/office/drawing/2014/main" id="{64C5CE36-54A7-CC4C-B49A-EAA93B478646}"/>
              </a:ext>
            </a:extLst>
          </p:cNvPr>
          <p:cNvPicPr>
            <a:picLocks noChangeAspect="1"/>
          </p:cNvPicPr>
          <p:nvPr/>
        </p:nvPicPr>
        <p:blipFill>
          <a:blip r:embed="rId3"/>
          <a:stretch>
            <a:fillRect/>
          </a:stretch>
        </p:blipFill>
        <p:spPr>
          <a:xfrm>
            <a:off x="2476074" y="5014431"/>
            <a:ext cx="1341919" cy="1341919"/>
          </a:xfrm>
          <a:prstGeom prst="rect">
            <a:avLst/>
          </a:prstGeom>
        </p:spPr>
      </p:pic>
      <p:pic>
        <p:nvPicPr>
          <p:cNvPr id="8" name="Image 7">
            <a:extLst>
              <a:ext uri="{FF2B5EF4-FFF2-40B4-BE49-F238E27FC236}">
                <a16:creationId xmlns:a16="http://schemas.microsoft.com/office/drawing/2014/main" id="{4208E30D-C76E-AD4B-AB41-D36249DFB848}"/>
              </a:ext>
            </a:extLst>
          </p:cNvPr>
          <p:cNvPicPr>
            <a:picLocks noChangeAspect="1"/>
          </p:cNvPicPr>
          <p:nvPr/>
        </p:nvPicPr>
        <p:blipFill>
          <a:blip r:embed="rId4"/>
          <a:stretch>
            <a:fillRect/>
          </a:stretch>
        </p:blipFill>
        <p:spPr>
          <a:xfrm>
            <a:off x="4407119" y="5180693"/>
            <a:ext cx="672312" cy="893953"/>
          </a:xfrm>
          <a:prstGeom prst="rect">
            <a:avLst/>
          </a:prstGeom>
        </p:spPr>
      </p:pic>
      <p:pic>
        <p:nvPicPr>
          <p:cNvPr id="9" name="Image 8">
            <a:extLst>
              <a:ext uri="{FF2B5EF4-FFF2-40B4-BE49-F238E27FC236}">
                <a16:creationId xmlns:a16="http://schemas.microsoft.com/office/drawing/2014/main" id="{F2D4B193-2BB2-E044-A828-F367E49EC548}"/>
              </a:ext>
            </a:extLst>
          </p:cNvPr>
          <p:cNvPicPr>
            <a:picLocks noChangeAspect="1"/>
          </p:cNvPicPr>
          <p:nvPr/>
        </p:nvPicPr>
        <p:blipFill>
          <a:blip r:embed="rId5"/>
          <a:stretch>
            <a:fillRect/>
          </a:stretch>
        </p:blipFill>
        <p:spPr>
          <a:xfrm>
            <a:off x="6613782" y="5286245"/>
            <a:ext cx="711200" cy="711200"/>
          </a:xfrm>
          <a:prstGeom prst="rect">
            <a:avLst/>
          </a:prstGeom>
        </p:spPr>
      </p:pic>
      <p:pic>
        <p:nvPicPr>
          <p:cNvPr id="10" name="Image 9">
            <a:extLst>
              <a:ext uri="{FF2B5EF4-FFF2-40B4-BE49-F238E27FC236}">
                <a16:creationId xmlns:a16="http://schemas.microsoft.com/office/drawing/2014/main" id="{7935E0DE-0619-0649-8F6E-87B13C6D210C}"/>
              </a:ext>
            </a:extLst>
          </p:cNvPr>
          <p:cNvPicPr>
            <a:picLocks noChangeAspect="1"/>
          </p:cNvPicPr>
          <p:nvPr/>
        </p:nvPicPr>
        <p:blipFill>
          <a:blip r:embed="rId6"/>
          <a:stretch>
            <a:fillRect/>
          </a:stretch>
        </p:blipFill>
        <p:spPr>
          <a:xfrm>
            <a:off x="7564791" y="5286245"/>
            <a:ext cx="448914" cy="711200"/>
          </a:xfrm>
          <a:prstGeom prst="rect">
            <a:avLst/>
          </a:prstGeom>
        </p:spPr>
      </p:pic>
      <p:pic>
        <p:nvPicPr>
          <p:cNvPr id="11" name="Image 10">
            <a:extLst>
              <a:ext uri="{FF2B5EF4-FFF2-40B4-BE49-F238E27FC236}">
                <a16:creationId xmlns:a16="http://schemas.microsoft.com/office/drawing/2014/main" id="{91268EB3-EEBB-9049-A1AE-17120C6D99B2}"/>
              </a:ext>
            </a:extLst>
          </p:cNvPr>
          <p:cNvPicPr>
            <a:picLocks noChangeAspect="1"/>
          </p:cNvPicPr>
          <p:nvPr/>
        </p:nvPicPr>
        <p:blipFill>
          <a:blip r:embed="rId7"/>
          <a:stretch>
            <a:fillRect/>
          </a:stretch>
        </p:blipFill>
        <p:spPr>
          <a:xfrm>
            <a:off x="5169191" y="5221379"/>
            <a:ext cx="893953" cy="893953"/>
          </a:xfrm>
          <a:prstGeom prst="rect">
            <a:avLst/>
          </a:prstGeom>
        </p:spPr>
      </p:pic>
    </p:spTree>
    <p:extLst>
      <p:ext uri="{BB962C8B-B14F-4D97-AF65-F5344CB8AC3E}">
        <p14:creationId xmlns:p14="http://schemas.microsoft.com/office/powerpoint/2010/main" val="19234162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a:bodyPr>
          <a:lstStyle/>
          <a:p>
            <a:r>
              <a:rPr lang="fr-FR" dirty="0">
                <a:solidFill>
                  <a:schemeClr val="bg1"/>
                </a:solidFill>
              </a:rPr>
              <a:t>Leasing et location</a:t>
            </a:r>
          </a:p>
        </p:txBody>
      </p:sp>
      <p:sp>
        <p:nvSpPr>
          <p:cNvPr id="5" name="Espace réservé du pied de page 4">
            <a:extLst>
              <a:ext uri="{FF2B5EF4-FFF2-40B4-BE49-F238E27FC236}">
                <a16:creationId xmlns:a16="http://schemas.microsoft.com/office/drawing/2014/main" id="{97FCA035-E61D-7044-B656-97D176EF3EFE}"/>
              </a:ext>
            </a:extLst>
          </p:cNvPr>
          <p:cNvSpPr>
            <a:spLocks noGrp="1"/>
          </p:cNvSpPr>
          <p:nvPr>
            <p:ph type="ftr" sz="quarter" idx="11"/>
          </p:nvPr>
        </p:nvSpPr>
        <p:spPr/>
        <p:txBody>
          <a:bodyPr/>
          <a:lstStyle/>
          <a:p>
            <a:r>
              <a:rPr lang="fr-FR" dirty="0"/>
              <a:t>LobbyZ - Durbuy safest city in the world</a:t>
            </a:r>
          </a:p>
        </p:txBody>
      </p:sp>
      <p:sp>
        <p:nvSpPr>
          <p:cNvPr id="6" name="ZoneTexte 5"/>
          <p:cNvSpPr txBox="1"/>
          <p:nvPr/>
        </p:nvSpPr>
        <p:spPr>
          <a:xfrm>
            <a:off x="806173" y="1899478"/>
            <a:ext cx="7675217" cy="3970318"/>
          </a:xfrm>
          <a:prstGeom prst="rect">
            <a:avLst/>
          </a:prstGeom>
          <a:noFill/>
        </p:spPr>
        <p:txBody>
          <a:bodyPr wrap="square" rtlCol="0">
            <a:spAutoFit/>
          </a:bodyPr>
          <a:lstStyle/>
          <a:p>
            <a:pPr algn="just"/>
            <a:r>
              <a:rPr lang="fr-FR" dirty="0"/>
              <a:t>Des contacts sont en cours aux niveaux politique et bancaire (Belfius) pour créer des incitants financiers complémentaires adossés à ceux existant, dans le but de financer les équipements des commerces et infrastructures d’accueil.</a:t>
            </a:r>
          </a:p>
          <a:p>
            <a:pPr algn="just"/>
            <a:endParaRPr lang="fr-FR" dirty="0"/>
          </a:p>
          <a:p>
            <a:pPr algn="just"/>
            <a:r>
              <a:rPr lang="fr-FR" dirty="0"/>
              <a:t>Les objectifs recherchés:</a:t>
            </a:r>
          </a:p>
          <a:p>
            <a:pPr algn="just"/>
            <a:endParaRPr lang="fr-FR" dirty="0"/>
          </a:p>
          <a:p>
            <a:pPr marL="285750" indent="-285750" algn="just">
              <a:buClr>
                <a:srgbClr val="BD0330"/>
              </a:buClr>
              <a:buFont typeface="Arial"/>
              <a:buChar char="•"/>
            </a:pPr>
            <a:r>
              <a:rPr lang="fr-FR" dirty="0"/>
              <a:t>Obtenir une garantie des différentes autorités politiques via leurs </a:t>
            </a:r>
            <a:r>
              <a:rPr lang="fr-FR" dirty="0" err="1"/>
              <a:t>invests</a:t>
            </a:r>
            <a:r>
              <a:rPr lang="fr-FR" dirty="0"/>
              <a:t> et fonds de garantie ;</a:t>
            </a:r>
          </a:p>
          <a:p>
            <a:pPr marL="285750" indent="-285750" algn="just">
              <a:buClr>
                <a:srgbClr val="BD0330"/>
              </a:buClr>
              <a:buFont typeface="Arial"/>
              <a:buChar char="•"/>
            </a:pPr>
            <a:r>
              <a:rPr lang="fr-FR" dirty="0"/>
              <a:t>Obtenir un subside de 30 à 50 % pour financer ces équipements au même titre, par exemple, que les investissements digitaux des sociétés ;</a:t>
            </a:r>
          </a:p>
          <a:p>
            <a:pPr marL="285750" indent="-285750" algn="just">
              <a:buClr>
                <a:srgbClr val="BD0330"/>
              </a:buClr>
              <a:buFont typeface="Arial"/>
              <a:buChar char="•"/>
            </a:pPr>
            <a:r>
              <a:rPr lang="fr-FR" dirty="0"/>
              <a:t>Avoir un effet de levier – avec un objectif de volume vu les enjeux – et soutenir ceux qui ont des difficultés à accéder au crédit en proposant un programme de leasing et/ou de location à long terme réalisé avec l’aide des importateurs.</a:t>
            </a:r>
          </a:p>
        </p:txBody>
      </p:sp>
    </p:spTree>
    <p:extLst>
      <p:ext uri="{BB962C8B-B14F-4D97-AF65-F5344CB8AC3E}">
        <p14:creationId xmlns:p14="http://schemas.microsoft.com/office/powerpoint/2010/main" val="33492615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fontScale="90000"/>
          </a:bodyPr>
          <a:lstStyle/>
          <a:p>
            <a:r>
              <a:rPr lang="fr-FR" dirty="0">
                <a:solidFill>
                  <a:schemeClr val="bg1"/>
                </a:solidFill>
              </a:rPr>
              <a:t>Opportunités de financement</a:t>
            </a:r>
            <a:br>
              <a:rPr lang="fr-FR" dirty="0">
                <a:solidFill>
                  <a:schemeClr val="bg1"/>
                </a:solidFill>
              </a:rPr>
            </a:br>
            <a:r>
              <a:rPr lang="fr-FR" dirty="0">
                <a:solidFill>
                  <a:schemeClr val="bg1"/>
                </a:solidFill>
              </a:rPr>
              <a:t>du proof of concept Durbuy</a:t>
            </a:r>
          </a:p>
        </p:txBody>
      </p:sp>
      <p:sp>
        <p:nvSpPr>
          <p:cNvPr id="3" name="Espace réservé du contenu 2">
            <a:extLst>
              <a:ext uri="{FF2B5EF4-FFF2-40B4-BE49-F238E27FC236}">
                <a16:creationId xmlns:a16="http://schemas.microsoft.com/office/drawing/2014/main" id="{84205392-2A3B-7545-9B03-500F6E5360DD}"/>
              </a:ext>
            </a:extLst>
          </p:cNvPr>
          <p:cNvSpPr>
            <a:spLocks noGrp="1"/>
          </p:cNvSpPr>
          <p:nvPr>
            <p:ph idx="1"/>
          </p:nvPr>
        </p:nvSpPr>
        <p:spPr/>
        <p:txBody>
          <a:bodyPr>
            <a:normAutofit/>
          </a:bodyPr>
          <a:lstStyle/>
          <a:p>
            <a:pPr lvl="1">
              <a:buAutoNum type="arabicPeriod"/>
            </a:pPr>
            <a:r>
              <a:rPr lang="fr-FR" sz="1800" dirty="0"/>
              <a:t>Image: 	une opportunité unique de créer une campagne d’image positive			nationale et internationale pour la Région wallonne et la Belgique.</a:t>
            </a:r>
          </a:p>
          <a:p>
            <a:pPr marL="0" indent="0">
              <a:buNone/>
            </a:pPr>
            <a:endParaRPr lang="fr-FR" sz="800" dirty="0"/>
          </a:p>
          <a:p>
            <a:pPr marL="0" indent="0">
              <a:buNone/>
            </a:pPr>
            <a:r>
              <a:rPr lang="fr-FR" sz="1800" dirty="0"/>
              <a:t>	2. Innovation:	positionner la Wallonie à la pointe des nouvelles technologies</a:t>
            </a:r>
          </a:p>
          <a:p>
            <a:pPr marL="0" indent="0">
              <a:buNone/>
            </a:pPr>
            <a:r>
              <a:rPr lang="fr-FR" sz="1800" dirty="0"/>
              <a:t>				UVC avec un cluster et un proof of concept global sur Durbuy. </a:t>
            </a:r>
          </a:p>
          <a:p>
            <a:pPr marL="0" indent="0">
              <a:buNone/>
            </a:pPr>
            <a:endParaRPr lang="fr-FR" sz="1200" dirty="0"/>
          </a:p>
          <a:p>
            <a:pPr marL="0" indent="0">
              <a:buNone/>
            </a:pPr>
            <a:r>
              <a:rPr lang="fr-FR" sz="1800" dirty="0"/>
              <a:t>	3. Tourisme:	la Province du Luxembourg est une destination touristique clé. 					Préparer la prochaine saison touristique, c’est aussi offrir des 					solutions aux secteurs </a:t>
            </a:r>
            <a:r>
              <a:rPr lang="fr-FR" sz="1800" dirty="0" err="1"/>
              <a:t>Ho.Re.Ca</a:t>
            </a:r>
            <a:r>
              <a:rPr lang="fr-FR" sz="1800" dirty="0"/>
              <a:t>, culturel et du tourisme.</a:t>
            </a:r>
          </a:p>
          <a:p>
            <a:pPr marL="0" indent="0">
              <a:buNone/>
            </a:pPr>
            <a:endParaRPr lang="fr-FR" sz="800" dirty="0"/>
          </a:p>
          <a:p>
            <a:pPr marL="0" indent="0">
              <a:buNone/>
            </a:pPr>
            <a:r>
              <a:rPr lang="fr-FR" sz="1800" dirty="0"/>
              <a:t>	4. </a:t>
            </a:r>
            <a:r>
              <a:rPr lang="fr-FR" sz="1800" dirty="0" err="1"/>
              <a:t>Economie</a:t>
            </a:r>
            <a:r>
              <a:rPr lang="fr-FR" sz="1800" dirty="0"/>
              <a:t>:	nous sommes sous NDA avec différents clusters d’innovation et un</a:t>
            </a:r>
          </a:p>
          <a:p>
            <a:pPr marL="0" indent="0">
              <a:buNone/>
            </a:pPr>
            <a:r>
              <a:rPr lang="fr-FR" sz="1800" dirty="0"/>
              <a:t>				top designer belge pour envisager de produire localement.</a:t>
            </a:r>
          </a:p>
        </p:txBody>
      </p:sp>
      <p:sp>
        <p:nvSpPr>
          <p:cNvPr id="5" name="Espace réservé du pied de page 4">
            <a:extLst>
              <a:ext uri="{FF2B5EF4-FFF2-40B4-BE49-F238E27FC236}">
                <a16:creationId xmlns:a16="http://schemas.microsoft.com/office/drawing/2014/main" id="{97FCA035-E61D-7044-B656-97D176EF3EFE}"/>
              </a:ext>
            </a:extLst>
          </p:cNvPr>
          <p:cNvSpPr>
            <a:spLocks noGrp="1"/>
          </p:cNvSpPr>
          <p:nvPr>
            <p:ph type="ftr" sz="quarter" idx="11"/>
          </p:nvPr>
        </p:nvSpPr>
        <p:spPr/>
        <p:txBody>
          <a:bodyPr/>
          <a:lstStyle/>
          <a:p>
            <a:r>
              <a:rPr lang="fr-FR" dirty="0"/>
              <a:t>LobbyZ - Durbuy safest city in the world</a:t>
            </a:r>
          </a:p>
        </p:txBody>
      </p:sp>
      <p:pic>
        <p:nvPicPr>
          <p:cNvPr id="1026" name="Picture 2" descr="sowalfin logo - CCIBW - Chambre de Commerce et d'Industrie du Brabant Wallon">
            <a:extLst>
              <a:ext uri="{FF2B5EF4-FFF2-40B4-BE49-F238E27FC236}">
                <a16:creationId xmlns:a16="http://schemas.microsoft.com/office/drawing/2014/main" id="{F4D090BC-DD39-AF40-AA31-8BEDE1070A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7034" y="5495479"/>
            <a:ext cx="1689225" cy="6616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ccueil - IDELUX">
            <a:extLst>
              <a:ext uri="{FF2B5EF4-FFF2-40B4-BE49-F238E27FC236}">
                <a16:creationId xmlns:a16="http://schemas.microsoft.com/office/drawing/2014/main" id="{BFBC9C5B-5970-1D4F-8180-ED157C7799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7741" y="5373143"/>
            <a:ext cx="1835124" cy="88357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ortail de la Recherche et des Technologies en Wallonie : Feder 2014-2020 :  description des mesures &quot;recherche&quot;">
            <a:extLst>
              <a:ext uri="{FF2B5EF4-FFF2-40B4-BE49-F238E27FC236}">
                <a16:creationId xmlns:a16="http://schemas.microsoft.com/office/drawing/2014/main" id="{91F833EB-FE09-CF4D-A1D5-E6A17E5453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571" y="5373239"/>
            <a:ext cx="1581879" cy="90609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Wallonie – Commissariat Général au Tourisme | Aqualaine">
            <a:extLst>
              <a:ext uri="{FF2B5EF4-FFF2-40B4-BE49-F238E27FC236}">
                <a16:creationId xmlns:a16="http://schemas.microsoft.com/office/drawing/2014/main" id="{61E40CDB-FF25-AA43-A5C5-44EA9283D6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9114" y="5278801"/>
            <a:ext cx="1689225" cy="1117487"/>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 11">
            <a:extLst>
              <a:ext uri="{FF2B5EF4-FFF2-40B4-BE49-F238E27FC236}">
                <a16:creationId xmlns:a16="http://schemas.microsoft.com/office/drawing/2014/main" id="{A6F2E87D-ED86-ED47-A9FB-0FC8E2E4AA46}"/>
              </a:ext>
            </a:extLst>
          </p:cNvPr>
          <p:cNvPicPr>
            <a:picLocks noChangeAspect="1"/>
          </p:cNvPicPr>
          <p:nvPr/>
        </p:nvPicPr>
        <p:blipFill>
          <a:blip r:embed="rId6"/>
          <a:stretch>
            <a:fillRect/>
          </a:stretch>
        </p:blipFill>
        <p:spPr>
          <a:xfrm>
            <a:off x="4235844" y="5390569"/>
            <a:ext cx="672312" cy="893953"/>
          </a:xfrm>
          <a:prstGeom prst="rect">
            <a:avLst/>
          </a:prstGeom>
        </p:spPr>
      </p:pic>
    </p:spTree>
    <p:extLst>
      <p:ext uri="{BB962C8B-B14F-4D97-AF65-F5344CB8AC3E}">
        <p14:creationId xmlns:p14="http://schemas.microsoft.com/office/powerpoint/2010/main" val="291808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fontScale="90000"/>
          </a:bodyPr>
          <a:lstStyle/>
          <a:p>
            <a:r>
              <a:rPr lang="fr-FR" dirty="0">
                <a:solidFill>
                  <a:schemeClr val="bg1"/>
                </a:solidFill>
              </a:rPr>
              <a:t>Proof of concept Durbuy</a:t>
            </a:r>
            <a:br>
              <a:rPr lang="fr-FR" dirty="0">
                <a:solidFill>
                  <a:schemeClr val="bg1"/>
                </a:solidFill>
              </a:rPr>
            </a:br>
            <a:r>
              <a:rPr lang="fr-FR" dirty="0">
                <a:solidFill>
                  <a:schemeClr val="bg1"/>
                </a:solidFill>
              </a:rPr>
              <a:t>Evaluation 1.500.000 €</a:t>
            </a:r>
          </a:p>
        </p:txBody>
      </p:sp>
      <p:sp>
        <p:nvSpPr>
          <p:cNvPr id="5" name="Espace réservé du pied de page 4">
            <a:extLst>
              <a:ext uri="{FF2B5EF4-FFF2-40B4-BE49-F238E27FC236}">
                <a16:creationId xmlns:a16="http://schemas.microsoft.com/office/drawing/2014/main" id="{3E8B0BD1-00E0-124C-A7E5-4DCEE7A0D2D8}"/>
              </a:ext>
            </a:extLst>
          </p:cNvPr>
          <p:cNvSpPr>
            <a:spLocks noGrp="1"/>
          </p:cNvSpPr>
          <p:nvPr>
            <p:ph type="ftr" sz="quarter" idx="11"/>
          </p:nvPr>
        </p:nvSpPr>
        <p:spPr/>
        <p:txBody>
          <a:bodyPr/>
          <a:lstStyle/>
          <a:p>
            <a:r>
              <a:rPr lang="fr-FR" dirty="0"/>
              <a:t>LobbyZ - Durbuy safest city in the world</a:t>
            </a:r>
          </a:p>
        </p:txBody>
      </p:sp>
      <p:sp>
        <p:nvSpPr>
          <p:cNvPr id="3" name="ZoneTexte 2">
            <a:extLst>
              <a:ext uri="{FF2B5EF4-FFF2-40B4-BE49-F238E27FC236}">
                <a16:creationId xmlns:a16="http://schemas.microsoft.com/office/drawing/2014/main" id="{A5904723-810E-FB49-B5E2-E82DD0C67D24}"/>
              </a:ext>
            </a:extLst>
          </p:cNvPr>
          <p:cNvSpPr txBox="1"/>
          <p:nvPr/>
        </p:nvSpPr>
        <p:spPr>
          <a:xfrm>
            <a:off x="3002972" y="4416137"/>
            <a:ext cx="3293919" cy="646331"/>
          </a:xfrm>
          <a:prstGeom prst="rect">
            <a:avLst/>
          </a:prstGeom>
          <a:noFill/>
          <a:ln>
            <a:solidFill>
              <a:schemeClr val="accent1"/>
            </a:solidFill>
          </a:ln>
        </p:spPr>
        <p:txBody>
          <a:bodyPr wrap="square" rtlCol="0">
            <a:spAutoFit/>
          </a:bodyPr>
          <a:lstStyle/>
          <a:p>
            <a:pPr algn="ctr"/>
            <a:r>
              <a:rPr lang="fr-FR" dirty="0"/>
              <a:t>Commerçants de Durbuy</a:t>
            </a:r>
          </a:p>
          <a:p>
            <a:pPr algn="ctr"/>
            <a:r>
              <a:rPr lang="fr-FR" dirty="0"/>
              <a:t>participant au proof of concept</a:t>
            </a:r>
          </a:p>
        </p:txBody>
      </p:sp>
      <p:pic>
        <p:nvPicPr>
          <p:cNvPr id="3074" name="Picture 2" descr="Éléments graphiques - Visuels - Belfius">
            <a:extLst>
              <a:ext uri="{FF2B5EF4-FFF2-40B4-BE49-F238E27FC236}">
                <a16:creationId xmlns:a16="http://schemas.microsoft.com/office/drawing/2014/main" id="{C812B244-D89E-D749-94BF-14BF91F1B2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8382" y="3197160"/>
            <a:ext cx="1795895" cy="765207"/>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pic>
        <p:nvPicPr>
          <p:cNvPr id="7" name="Image 6">
            <a:extLst>
              <a:ext uri="{FF2B5EF4-FFF2-40B4-BE49-F238E27FC236}">
                <a16:creationId xmlns:a16="http://schemas.microsoft.com/office/drawing/2014/main" id="{A10E854B-7FED-7045-94BD-370A134E39CE}"/>
              </a:ext>
            </a:extLst>
          </p:cNvPr>
          <p:cNvPicPr>
            <a:picLocks noChangeAspect="1"/>
          </p:cNvPicPr>
          <p:nvPr/>
        </p:nvPicPr>
        <p:blipFill>
          <a:blip r:embed="rId3"/>
          <a:stretch>
            <a:fillRect/>
          </a:stretch>
        </p:blipFill>
        <p:spPr>
          <a:xfrm>
            <a:off x="3749962" y="5308418"/>
            <a:ext cx="1670627" cy="646331"/>
          </a:xfrm>
          <a:prstGeom prst="rect">
            <a:avLst/>
          </a:prstGeom>
        </p:spPr>
      </p:pic>
      <p:sp>
        <p:nvSpPr>
          <p:cNvPr id="9" name="ZoneTexte 8">
            <a:extLst>
              <a:ext uri="{FF2B5EF4-FFF2-40B4-BE49-F238E27FC236}">
                <a16:creationId xmlns:a16="http://schemas.microsoft.com/office/drawing/2014/main" id="{B8FFD93D-46E7-334A-A968-5347D59A0AEB}"/>
              </a:ext>
            </a:extLst>
          </p:cNvPr>
          <p:cNvSpPr txBox="1"/>
          <p:nvPr/>
        </p:nvSpPr>
        <p:spPr>
          <a:xfrm>
            <a:off x="6754092" y="2192482"/>
            <a:ext cx="1002647" cy="369332"/>
          </a:xfrm>
          <a:prstGeom prst="rect">
            <a:avLst/>
          </a:prstGeom>
          <a:noFill/>
          <a:ln>
            <a:solidFill>
              <a:schemeClr val="accent1"/>
            </a:solidFill>
          </a:ln>
        </p:spPr>
        <p:txBody>
          <a:bodyPr wrap="none" rtlCol="0">
            <a:spAutoFit/>
          </a:bodyPr>
          <a:lstStyle/>
          <a:p>
            <a:r>
              <a:rPr lang="fr-FR" dirty="0"/>
              <a:t>Subsides</a:t>
            </a:r>
          </a:p>
        </p:txBody>
      </p:sp>
      <p:sp>
        <p:nvSpPr>
          <p:cNvPr id="10" name="ZoneTexte 9">
            <a:extLst>
              <a:ext uri="{FF2B5EF4-FFF2-40B4-BE49-F238E27FC236}">
                <a16:creationId xmlns:a16="http://schemas.microsoft.com/office/drawing/2014/main" id="{BE988944-CBC5-3D46-AE41-23F3039DA834}"/>
              </a:ext>
            </a:extLst>
          </p:cNvPr>
          <p:cNvSpPr txBox="1"/>
          <p:nvPr/>
        </p:nvSpPr>
        <p:spPr>
          <a:xfrm>
            <a:off x="1298863" y="2192482"/>
            <a:ext cx="992131" cy="369332"/>
          </a:xfrm>
          <a:prstGeom prst="rect">
            <a:avLst/>
          </a:prstGeom>
          <a:noFill/>
          <a:ln>
            <a:solidFill>
              <a:schemeClr val="accent1"/>
            </a:solidFill>
          </a:ln>
        </p:spPr>
        <p:txBody>
          <a:bodyPr wrap="none" rtlCol="0">
            <a:spAutoFit/>
          </a:bodyPr>
          <a:lstStyle/>
          <a:p>
            <a:r>
              <a:rPr lang="fr-FR" dirty="0"/>
              <a:t>Garantie</a:t>
            </a:r>
          </a:p>
        </p:txBody>
      </p:sp>
      <p:sp>
        <p:nvSpPr>
          <p:cNvPr id="11" name="ZoneTexte 10">
            <a:extLst>
              <a:ext uri="{FF2B5EF4-FFF2-40B4-BE49-F238E27FC236}">
                <a16:creationId xmlns:a16="http://schemas.microsoft.com/office/drawing/2014/main" id="{88B17850-7429-5A41-BB7F-3F32CF6E48E2}"/>
              </a:ext>
            </a:extLst>
          </p:cNvPr>
          <p:cNvSpPr txBox="1"/>
          <p:nvPr/>
        </p:nvSpPr>
        <p:spPr>
          <a:xfrm>
            <a:off x="3771899" y="5860472"/>
            <a:ext cx="1617751" cy="369332"/>
          </a:xfrm>
          <a:prstGeom prst="rect">
            <a:avLst/>
          </a:prstGeom>
          <a:noFill/>
        </p:spPr>
        <p:txBody>
          <a:bodyPr wrap="none" rtlCol="0">
            <a:spAutoFit/>
          </a:bodyPr>
          <a:lstStyle/>
          <a:p>
            <a:r>
              <a:rPr lang="fr-FR" b="1" dirty="0">
                <a:solidFill>
                  <a:srgbClr val="C00000"/>
                </a:solidFill>
              </a:rPr>
              <a:t>Label AA - AAA</a:t>
            </a:r>
          </a:p>
        </p:txBody>
      </p:sp>
      <p:sp>
        <p:nvSpPr>
          <p:cNvPr id="12" name="Flèche vers la droite 11">
            <a:extLst>
              <a:ext uri="{FF2B5EF4-FFF2-40B4-BE49-F238E27FC236}">
                <a16:creationId xmlns:a16="http://schemas.microsoft.com/office/drawing/2014/main" id="{E687EB16-C270-BC4B-8A12-D902358E47C6}"/>
              </a:ext>
            </a:extLst>
          </p:cNvPr>
          <p:cNvSpPr/>
          <p:nvPr/>
        </p:nvSpPr>
        <p:spPr>
          <a:xfrm rot="16200000">
            <a:off x="4679539" y="3941574"/>
            <a:ext cx="425417" cy="484632"/>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4" name="Flèche vers la droite 13">
            <a:extLst>
              <a:ext uri="{FF2B5EF4-FFF2-40B4-BE49-F238E27FC236}">
                <a16:creationId xmlns:a16="http://schemas.microsoft.com/office/drawing/2014/main" id="{D7AF77C1-4AE0-C349-A8F9-3644C37F30EA}"/>
              </a:ext>
            </a:extLst>
          </p:cNvPr>
          <p:cNvSpPr/>
          <p:nvPr/>
        </p:nvSpPr>
        <p:spPr>
          <a:xfrm rot="5400000">
            <a:off x="4007873" y="3961113"/>
            <a:ext cx="425417" cy="484632"/>
          </a:xfrm>
          <a:prstGeom prst="rightArrow">
            <a:avLst>
              <a:gd name="adj1" fmla="val 50000"/>
              <a:gd name="adj2" fmla="val 50000"/>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C00000"/>
              </a:solidFill>
            </a:endParaRPr>
          </a:p>
        </p:txBody>
      </p:sp>
      <p:sp>
        <p:nvSpPr>
          <p:cNvPr id="13" name="Flèche vers la droite 12">
            <a:extLst>
              <a:ext uri="{FF2B5EF4-FFF2-40B4-BE49-F238E27FC236}">
                <a16:creationId xmlns:a16="http://schemas.microsoft.com/office/drawing/2014/main" id="{B038E303-341C-9B40-A815-7F7917E30EBF}"/>
              </a:ext>
            </a:extLst>
          </p:cNvPr>
          <p:cNvSpPr/>
          <p:nvPr/>
        </p:nvSpPr>
        <p:spPr>
          <a:xfrm rot="2153268">
            <a:off x="2506850" y="2609917"/>
            <a:ext cx="1022194" cy="484632"/>
          </a:xfrm>
          <a:prstGeom prst="rightArrow">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6" name="Flèche vers la droite 15">
            <a:extLst>
              <a:ext uri="{FF2B5EF4-FFF2-40B4-BE49-F238E27FC236}">
                <a16:creationId xmlns:a16="http://schemas.microsoft.com/office/drawing/2014/main" id="{21091150-8E10-D244-9A96-8DFA3A21EE4F}"/>
              </a:ext>
            </a:extLst>
          </p:cNvPr>
          <p:cNvSpPr/>
          <p:nvPr/>
        </p:nvSpPr>
        <p:spPr>
          <a:xfrm rot="8677166">
            <a:off x="5609400" y="2592105"/>
            <a:ext cx="1022194" cy="484632"/>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4" name="Ellipse 3">
            <a:extLst>
              <a:ext uri="{FF2B5EF4-FFF2-40B4-BE49-F238E27FC236}">
                <a16:creationId xmlns:a16="http://schemas.microsoft.com/office/drawing/2014/main" id="{934E9039-D80D-2A44-8781-FA1C4F838A15}"/>
              </a:ext>
            </a:extLst>
          </p:cNvPr>
          <p:cNvSpPr/>
          <p:nvPr/>
        </p:nvSpPr>
        <p:spPr>
          <a:xfrm>
            <a:off x="4415236" y="2997517"/>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2</a:t>
            </a:r>
          </a:p>
        </p:txBody>
      </p:sp>
      <p:pic>
        <p:nvPicPr>
          <p:cNvPr id="15" name="Image 14">
            <a:extLst>
              <a:ext uri="{FF2B5EF4-FFF2-40B4-BE49-F238E27FC236}">
                <a16:creationId xmlns:a16="http://schemas.microsoft.com/office/drawing/2014/main" id="{ED1A2A50-8EB5-CF47-9E81-812421E41092}"/>
              </a:ext>
            </a:extLst>
          </p:cNvPr>
          <p:cNvPicPr>
            <a:picLocks noChangeAspect="1"/>
          </p:cNvPicPr>
          <p:nvPr/>
        </p:nvPicPr>
        <p:blipFill>
          <a:blip r:embed="rId4"/>
          <a:stretch>
            <a:fillRect/>
          </a:stretch>
        </p:blipFill>
        <p:spPr>
          <a:xfrm>
            <a:off x="1351469" y="4275411"/>
            <a:ext cx="672312" cy="893953"/>
          </a:xfrm>
          <a:prstGeom prst="rect">
            <a:avLst/>
          </a:prstGeom>
        </p:spPr>
      </p:pic>
      <p:sp>
        <p:nvSpPr>
          <p:cNvPr id="17" name="Ellipse 16">
            <a:extLst>
              <a:ext uri="{FF2B5EF4-FFF2-40B4-BE49-F238E27FC236}">
                <a16:creationId xmlns:a16="http://schemas.microsoft.com/office/drawing/2014/main" id="{144C54B4-9C50-AC43-8816-D005084B061A}"/>
              </a:ext>
            </a:extLst>
          </p:cNvPr>
          <p:cNvSpPr/>
          <p:nvPr/>
        </p:nvSpPr>
        <p:spPr>
          <a:xfrm>
            <a:off x="684482" y="4591129"/>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1</a:t>
            </a:r>
          </a:p>
        </p:txBody>
      </p:sp>
      <p:sp>
        <p:nvSpPr>
          <p:cNvPr id="18" name="Ellipse 17">
            <a:extLst>
              <a:ext uri="{FF2B5EF4-FFF2-40B4-BE49-F238E27FC236}">
                <a16:creationId xmlns:a16="http://schemas.microsoft.com/office/drawing/2014/main" id="{41C77B76-94FA-9643-8132-BEB37B98BA13}"/>
              </a:ext>
            </a:extLst>
          </p:cNvPr>
          <p:cNvSpPr/>
          <p:nvPr/>
        </p:nvSpPr>
        <p:spPr>
          <a:xfrm>
            <a:off x="684482" y="1970527"/>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3</a:t>
            </a:r>
          </a:p>
        </p:txBody>
      </p:sp>
      <p:sp>
        <p:nvSpPr>
          <p:cNvPr id="19" name="Ellipse 18">
            <a:extLst>
              <a:ext uri="{FF2B5EF4-FFF2-40B4-BE49-F238E27FC236}">
                <a16:creationId xmlns:a16="http://schemas.microsoft.com/office/drawing/2014/main" id="{A22572B3-21EB-BB4C-AC09-6A5D1F77ED07}"/>
              </a:ext>
            </a:extLst>
          </p:cNvPr>
          <p:cNvSpPr/>
          <p:nvPr/>
        </p:nvSpPr>
        <p:spPr>
          <a:xfrm>
            <a:off x="8060849" y="1911233"/>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4</a:t>
            </a:r>
          </a:p>
        </p:txBody>
      </p:sp>
      <p:sp>
        <p:nvSpPr>
          <p:cNvPr id="20" name="Ellipse 19">
            <a:extLst>
              <a:ext uri="{FF2B5EF4-FFF2-40B4-BE49-F238E27FC236}">
                <a16:creationId xmlns:a16="http://schemas.microsoft.com/office/drawing/2014/main" id="{F5F77AC0-868F-AA4A-A64E-617D3E9FD8DC}"/>
              </a:ext>
            </a:extLst>
          </p:cNvPr>
          <p:cNvSpPr/>
          <p:nvPr/>
        </p:nvSpPr>
        <p:spPr>
          <a:xfrm>
            <a:off x="5317513" y="4035718"/>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5</a:t>
            </a:r>
          </a:p>
        </p:txBody>
      </p:sp>
      <p:sp>
        <p:nvSpPr>
          <p:cNvPr id="21" name="Ellipse 20">
            <a:extLst>
              <a:ext uri="{FF2B5EF4-FFF2-40B4-BE49-F238E27FC236}">
                <a16:creationId xmlns:a16="http://schemas.microsoft.com/office/drawing/2014/main" id="{A71A8978-C296-7E41-AC74-7A68BDE55F46}"/>
              </a:ext>
            </a:extLst>
          </p:cNvPr>
          <p:cNvSpPr/>
          <p:nvPr/>
        </p:nvSpPr>
        <p:spPr>
          <a:xfrm>
            <a:off x="3521618" y="4022015"/>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6</a:t>
            </a:r>
          </a:p>
        </p:txBody>
      </p:sp>
      <p:sp>
        <p:nvSpPr>
          <p:cNvPr id="22" name="Ellipse 21">
            <a:extLst>
              <a:ext uri="{FF2B5EF4-FFF2-40B4-BE49-F238E27FC236}">
                <a16:creationId xmlns:a16="http://schemas.microsoft.com/office/drawing/2014/main" id="{1816F6FA-883F-1544-9CD5-C7C99FA517A3}"/>
              </a:ext>
            </a:extLst>
          </p:cNvPr>
          <p:cNvSpPr/>
          <p:nvPr/>
        </p:nvSpPr>
        <p:spPr>
          <a:xfrm>
            <a:off x="3208090" y="5635477"/>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7</a:t>
            </a:r>
          </a:p>
        </p:txBody>
      </p:sp>
    </p:spTree>
    <p:extLst>
      <p:ext uri="{BB962C8B-B14F-4D97-AF65-F5344CB8AC3E}">
        <p14:creationId xmlns:p14="http://schemas.microsoft.com/office/powerpoint/2010/main" val="363783209"/>
      </p:ext>
    </p:extLst>
  </p:cSld>
  <p:clrMapOvr>
    <a:masterClrMapping/>
  </p:clrMapOvr>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19312</TotalTime>
  <Words>1722</Words>
  <Application>Microsoft Macintosh PowerPoint</Application>
  <PresentationFormat>Affichage à l'écran (4:3)</PresentationFormat>
  <Paragraphs>170</Paragraphs>
  <Slides>15</Slides>
  <Notes>0</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15</vt:i4>
      </vt:variant>
    </vt:vector>
  </HeadingPairs>
  <TitlesOfParts>
    <vt:vector size="18" baseType="lpstr">
      <vt:lpstr>Arial</vt:lpstr>
      <vt:lpstr>Calibri</vt:lpstr>
      <vt:lpstr>Thème Office</vt:lpstr>
      <vt:lpstr>Présentation PowerPoint</vt:lpstr>
      <vt:lpstr>Apprendre à vivre avec le virus</vt:lpstr>
      <vt:lpstr>Faire de Durbuy la première ville « Air Virus Free » au monde</vt:lpstr>
      <vt:lpstr>Catégories de label « Air Virus Free »</vt:lpstr>
      <vt:lpstr>Un label pour un marketing  unique au monde </vt:lpstr>
      <vt:lpstr> Développé au sein d’un cluster UVC belgo-européen</vt:lpstr>
      <vt:lpstr>Leasing et location</vt:lpstr>
      <vt:lpstr>Opportunités de financement du proof of concept Durbuy</vt:lpstr>
      <vt:lpstr>Proof of concept Durbuy Evaluation 1.500.000 €</vt:lpstr>
      <vt:lpstr>Détails de l’opération</vt:lpstr>
      <vt:lpstr>Applications UVC</vt:lpstr>
      <vt:lpstr>Présentation PowerPoint</vt:lpstr>
      <vt:lpstr>Présentation PowerPoint</vt:lpstr>
      <vt:lpstr>Présentation PowerPoint</vt:lpstr>
      <vt:lpstr>Informations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Création d’un produit de financement pour des solutions  technologique au Covid-19</dc:title>
  <dc:creator>Horeca Life</dc:creator>
  <cp:lastModifiedBy>Steve POOT</cp:lastModifiedBy>
  <cp:revision>78</cp:revision>
  <cp:lastPrinted>2020-11-06T14:50:28Z</cp:lastPrinted>
  <dcterms:created xsi:type="dcterms:W3CDTF">2020-10-04T16:12:53Z</dcterms:created>
  <dcterms:modified xsi:type="dcterms:W3CDTF">2020-11-12T10:03:06Z</dcterms:modified>
</cp:coreProperties>
</file>