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1"/>
  </p:sldMasterIdLst>
  <p:notesMasterIdLst>
    <p:notesMasterId r:id="rId17"/>
  </p:notesMasterIdLst>
  <p:sldIdLst>
    <p:sldId id="271" r:id="rId2"/>
    <p:sldId id="257" r:id="rId3"/>
    <p:sldId id="264" r:id="rId4"/>
    <p:sldId id="267" r:id="rId5"/>
    <p:sldId id="266" r:id="rId6"/>
    <p:sldId id="273" r:id="rId7"/>
    <p:sldId id="260" r:id="rId8"/>
    <p:sldId id="275" r:id="rId9"/>
    <p:sldId id="268" r:id="rId10"/>
    <p:sldId id="278" r:id="rId11"/>
    <p:sldId id="277" r:id="rId12"/>
    <p:sldId id="261" r:id="rId13"/>
    <p:sldId id="274" r:id="rId14"/>
    <p:sldId id="276" r:id="rId15"/>
    <p:sldId id="270" r:id="rId16"/>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330"/>
    <a:srgbClr val="F0F0F0"/>
    <a:srgbClr val="2C3C4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87"/>
    <p:restoredTop sz="94658"/>
  </p:normalViewPr>
  <p:slideViewPr>
    <p:cSldViewPr snapToGrid="0" snapToObjects="1">
      <p:cViewPr varScale="1">
        <p:scale>
          <a:sx n="156" d="100"/>
          <a:sy n="156" d="100"/>
        </p:scale>
        <p:origin x="128"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082D5A-6391-6C4F-8D83-C51CB05B5582}" type="datetimeFigureOut">
              <a:rPr lang="fr-FR" smtClean="0"/>
              <a:t>12/11/2020</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3BB747-3A23-4148-B5F2-5FD52D2CF909}" type="slidenum">
              <a:rPr lang="fr-FR" smtClean="0"/>
              <a:t>‹N°›</a:t>
            </a:fld>
            <a:endParaRPr lang="fr-FR"/>
          </a:p>
        </p:txBody>
      </p:sp>
    </p:spTree>
    <p:extLst>
      <p:ext uri="{BB962C8B-B14F-4D97-AF65-F5344CB8AC3E}">
        <p14:creationId xmlns:p14="http://schemas.microsoft.com/office/powerpoint/2010/main" val="877969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nl-BE"/>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a:t>Cliquez pour modifier le style des sous-titres du masque</a:t>
            </a:r>
            <a:endParaRPr lang="fr-FR"/>
          </a:p>
        </p:txBody>
      </p:sp>
      <p:sp>
        <p:nvSpPr>
          <p:cNvPr id="4" name="Espace réservé de la date 3"/>
          <p:cNvSpPr>
            <a:spLocks noGrp="1"/>
          </p:cNvSpPr>
          <p:nvPr>
            <p:ph type="dt" sz="half" idx="10"/>
          </p:nvPr>
        </p:nvSpPr>
        <p:spPr/>
        <p:txBody>
          <a:bodyPr/>
          <a:lstStyle/>
          <a:p>
            <a:fld id="{E22DC6D7-9C20-D642-8C4D-927A38CF5E63}"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581297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10"/>
          </p:nvPr>
        </p:nvSpPr>
        <p:spPr/>
        <p:txBody>
          <a:bodyPr/>
          <a:lstStyle/>
          <a:p>
            <a:fld id="{48FABAA8-9457-0C45-91FD-6B408AAADE68}"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2569096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nl-BE"/>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10"/>
          </p:nvPr>
        </p:nvSpPr>
        <p:spPr/>
        <p:txBody>
          <a:bodyPr/>
          <a:lstStyle/>
          <a:p>
            <a:fld id="{054BA004-168F-724A-B85C-1EB95DC2597F}"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290611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u contenu 2"/>
          <p:cNvSpPr>
            <a:spLocks noGrp="1"/>
          </p:cNvSpPr>
          <p:nvPr>
            <p:ph idx="1"/>
          </p:nvPr>
        </p:nvSpPr>
        <p:spPr/>
        <p:txBody>
          <a:body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10"/>
          </p:nvPr>
        </p:nvSpPr>
        <p:spPr/>
        <p:txBody>
          <a:bodyPr/>
          <a:lstStyle/>
          <a:p>
            <a:fld id="{F4741E2C-8FEF-8E40-97D4-2E2C897A9084}"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2744682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nl-BE"/>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a:t>Cliquez pour modifier les styles du texte du masque</a:t>
            </a:r>
          </a:p>
        </p:txBody>
      </p:sp>
      <p:sp>
        <p:nvSpPr>
          <p:cNvPr id="4" name="Espace réservé de la date 3"/>
          <p:cNvSpPr>
            <a:spLocks noGrp="1"/>
          </p:cNvSpPr>
          <p:nvPr>
            <p:ph type="dt" sz="half" idx="10"/>
          </p:nvPr>
        </p:nvSpPr>
        <p:spPr/>
        <p:txBody>
          <a:bodyPr/>
          <a:lstStyle/>
          <a:p>
            <a:fld id="{0045EBD6-601B-9842-A7C7-13A5815D361B}" type="datetime1">
              <a:rPr lang="fr-BE" smtClean="0"/>
              <a:t>12/11/20</a:t>
            </a:fld>
            <a:endParaRPr lang="fr-FR"/>
          </a:p>
        </p:txBody>
      </p:sp>
      <p:sp>
        <p:nvSpPr>
          <p:cNvPr id="5" name="Espace réservé du pied de page 4"/>
          <p:cNvSpPr>
            <a:spLocks noGrp="1"/>
          </p:cNvSpPr>
          <p:nvPr>
            <p:ph type="ftr" sz="quarter" idx="11"/>
          </p:nvPr>
        </p:nvSpPr>
        <p:spPr/>
        <p:txBody>
          <a:bodyPr/>
          <a:lstStyle/>
          <a:p>
            <a:r>
              <a:rPr lang="fr-FR" dirty="0"/>
              <a:t>LobbyZ - Durbuy safest city in the world</a:t>
            </a:r>
          </a:p>
        </p:txBody>
      </p:sp>
      <p:sp>
        <p:nvSpPr>
          <p:cNvPr id="6" name="Espace réservé du numéro de diapositive 5"/>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457109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5" name="Espace réservé de la date 4"/>
          <p:cNvSpPr>
            <a:spLocks noGrp="1"/>
          </p:cNvSpPr>
          <p:nvPr>
            <p:ph type="dt" sz="half" idx="10"/>
          </p:nvPr>
        </p:nvSpPr>
        <p:spPr/>
        <p:txBody>
          <a:bodyPr/>
          <a:lstStyle/>
          <a:p>
            <a:fld id="{FB57EB1D-B7B4-EB47-8227-E671F5DDEADE}" type="datetime1">
              <a:rPr lang="fr-BE" smtClean="0"/>
              <a:t>12/11/20</a:t>
            </a:fld>
            <a:endParaRPr lang="fr-FR"/>
          </a:p>
        </p:txBody>
      </p:sp>
      <p:sp>
        <p:nvSpPr>
          <p:cNvPr id="6" name="Espace réservé du pied de page 5"/>
          <p:cNvSpPr>
            <a:spLocks noGrp="1"/>
          </p:cNvSpPr>
          <p:nvPr>
            <p:ph type="ftr" sz="quarter" idx="11"/>
          </p:nvPr>
        </p:nvSpPr>
        <p:spPr/>
        <p:txBody>
          <a:bodyPr/>
          <a:lstStyle/>
          <a:p>
            <a:r>
              <a:rPr lang="fr-FR" dirty="0"/>
              <a:t>LobbyZ - Durbuy safest city in the world</a:t>
            </a:r>
          </a:p>
        </p:txBody>
      </p:sp>
      <p:sp>
        <p:nvSpPr>
          <p:cNvPr id="7" name="Espace réservé du numéro de diapositive 6"/>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3177303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nl-BE"/>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7" name="Espace réservé de la date 6"/>
          <p:cNvSpPr>
            <a:spLocks noGrp="1"/>
          </p:cNvSpPr>
          <p:nvPr>
            <p:ph type="dt" sz="half" idx="10"/>
          </p:nvPr>
        </p:nvSpPr>
        <p:spPr/>
        <p:txBody>
          <a:bodyPr/>
          <a:lstStyle/>
          <a:p>
            <a:fld id="{C436F70B-6ACD-F44C-B448-81F91E6220D5}" type="datetime1">
              <a:rPr lang="fr-BE" smtClean="0"/>
              <a:t>12/11/20</a:t>
            </a:fld>
            <a:endParaRPr lang="fr-FR"/>
          </a:p>
        </p:txBody>
      </p:sp>
      <p:sp>
        <p:nvSpPr>
          <p:cNvPr id="8" name="Espace réservé du pied de page 7"/>
          <p:cNvSpPr>
            <a:spLocks noGrp="1"/>
          </p:cNvSpPr>
          <p:nvPr>
            <p:ph type="ftr" sz="quarter" idx="11"/>
          </p:nvPr>
        </p:nvSpPr>
        <p:spPr/>
        <p:txBody>
          <a:bodyPr/>
          <a:lstStyle/>
          <a:p>
            <a:r>
              <a:rPr lang="fr-FR" dirty="0"/>
              <a:t>LobbyZ - Durbuy safest city in the world</a:t>
            </a:r>
          </a:p>
        </p:txBody>
      </p:sp>
      <p:sp>
        <p:nvSpPr>
          <p:cNvPr id="9" name="Espace réservé du numéro de diapositive 8"/>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807113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a:t>Cliquez et modifiez le titre</a:t>
            </a:r>
            <a:endParaRPr lang="fr-FR"/>
          </a:p>
        </p:txBody>
      </p:sp>
      <p:sp>
        <p:nvSpPr>
          <p:cNvPr id="3" name="Espace réservé de la date 2"/>
          <p:cNvSpPr>
            <a:spLocks noGrp="1"/>
          </p:cNvSpPr>
          <p:nvPr>
            <p:ph type="dt" sz="half" idx="10"/>
          </p:nvPr>
        </p:nvSpPr>
        <p:spPr/>
        <p:txBody>
          <a:bodyPr/>
          <a:lstStyle/>
          <a:p>
            <a:fld id="{CF97AAA1-EE10-4E42-882D-8D6A4240EA74}" type="datetime1">
              <a:rPr lang="fr-BE" smtClean="0"/>
              <a:t>12/11/20</a:t>
            </a:fld>
            <a:endParaRPr lang="fr-FR"/>
          </a:p>
        </p:txBody>
      </p:sp>
      <p:sp>
        <p:nvSpPr>
          <p:cNvPr id="4" name="Espace réservé du pied de page 3"/>
          <p:cNvSpPr>
            <a:spLocks noGrp="1"/>
          </p:cNvSpPr>
          <p:nvPr>
            <p:ph type="ftr" sz="quarter" idx="11"/>
          </p:nvPr>
        </p:nvSpPr>
        <p:spPr/>
        <p:txBody>
          <a:bodyPr/>
          <a:lstStyle/>
          <a:p>
            <a:r>
              <a:rPr lang="fr-FR" dirty="0"/>
              <a:t>LobbyZ - Durbuy safest city in the world</a:t>
            </a:r>
          </a:p>
        </p:txBody>
      </p:sp>
      <p:sp>
        <p:nvSpPr>
          <p:cNvPr id="5" name="Espace réservé du numéro de diapositive 4"/>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3224026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96E9579-E617-6042-9007-7020E4B9B297}" type="datetime1">
              <a:rPr lang="fr-BE" smtClean="0"/>
              <a:t>12/11/20</a:t>
            </a:fld>
            <a:endParaRPr lang="fr-FR"/>
          </a:p>
        </p:txBody>
      </p:sp>
      <p:sp>
        <p:nvSpPr>
          <p:cNvPr id="3" name="Espace réservé du pied de page 2"/>
          <p:cNvSpPr>
            <a:spLocks noGrp="1"/>
          </p:cNvSpPr>
          <p:nvPr>
            <p:ph type="ftr" sz="quarter" idx="11"/>
          </p:nvPr>
        </p:nvSpPr>
        <p:spPr/>
        <p:txBody>
          <a:bodyPr/>
          <a:lstStyle/>
          <a:p>
            <a:r>
              <a:rPr lang="fr-FR" dirty="0"/>
              <a:t>LobbyZ - Durbuy safest city in the world</a:t>
            </a:r>
          </a:p>
        </p:txBody>
      </p:sp>
      <p:sp>
        <p:nvSpPr>
          <p:cNvPr id="4" name="Espace réservé du numéro de diapositive 3"/>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3665924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nl-BE"/>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a:t>Cliquez pour modifier les styles du texte du masque</a:t>
            </a:r>
          </a:p>
        </p:txBody>
      </p:sp>
      <p:sp>
        <p:nvSpPr>
          <p:cNvPr id="5" name="Espace réservé de la date 4"/>
          <p:cNvSpPr>
            <a:spLocks noGrp="1"/>
          </p:cNvSpPr>
          <p:nvPr>
            <p:ph type="dt" sz="half" idx="10"/>
          </p:nvPr>
        </p:nvSpPr>
        <p:spPr/>
        <p:txBody>
          <a:bodyPr/>
          <a:lstStyle/>
          <a:p>
            <a:fld id="{B6415FE8-B550-F842-9B9B-7F4F8C820683}" type="datetime1">
              <a:rPr lang="fr-BE" smtClean="0"/>
              <a:t>12/11/20</a:t>
            </a:fld>
            <a:endParaRPr lang="fr-FR"/>
          </a:p>
        </p:txBody>
      </p:sp>
      <p:sp>
        <p:nvSpPr>
          <p:cNvPr id="6" name="Espace réservé du pied de page 5"/>
          <p:cNvSpPr>
            <a:spLocks noGrp="1"/>
          </p:cNvSpPr>
          <p:nvPr>
            <p:ph type="ftr" sz="quarter" idx="11"/>
          </p:nvPr>
        </p:nvSpPr>
        <p:spPr/>
        <p:txBody>
          <a:bodyPr/>
          <a:lstStyle/>
          <a:p>
            <a:r>
              <a:rPr lang="fr-FR" dirty="0"/>
              <a:t>LobbyZ - Durbuy safest city in the world</a:t>
            </a:r>
          </a:p>
        </p:txBody>
      </p:sp>
      <p:sp>
        <p:nvSpPr>
          <p:cNvPr id="7" name="Espace réservé du numéro de diapositive 6"/>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590792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nl-BE"/>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a:t>Cliquez pour modifier les styles du texte du masque</a:t>
            </a:r>
          </a:p>
        </p:txBody>
      </p:sp>
      <p:sp>
        <p:nvSpPr>
          <p:cNvPr id="5" name="Espace réservé de la date 4"/>
          <p:cNvSpPr>
            <a:spLocks noGrp="1"/>
          </p:cNvSpPr>
          <p:nvPr>
            <p:ph type="dt" sz="half" idx="10"/>
          </p:nvPr>
        </p:nvSpPr>
        <p:spPr/>
        <p:txBody>
          <a:bodyPr/>
          <a:lstStyle/>
          <a:p>
            <a:fld id="{4FD76B06-B56F-3341-983A-627DFBD9ACAB}" type="datetime1">
              <a:rPr lang="fr-BE" smtClean="0"/>
              <a:t>12/11/20</a:t>
            </a:fld>
            <a:endParaRPr lang="fr-FR"/>
          </a:p>
        </p:txBody>
      </p:sp>
      <p:sp>
        <p:nvSpPr>
          <p:cNvPr id="6" name="Espace réservé du pied de page 5"/>
          <p:cNvSpPr>
            <a:spLocks noGrp="1"/>
          </p:cNvSpPr>
          <p:nvPr>
            <p:ph type="ftr" sz="quarter" idx="11"/>
          </p:nvPr>
        </p:nvSpPr>
        <p:spPr/>
        <p:txBody>
          <a:bodyPr/>
          <a:lstStyle/>
          <a:p>
            <a:r>
              <a:rPr lang="fr-FR" dirty="0"/>
              <a:t>LobbyZ - Durbuy safest city in the world</a:t>
            </a:r>
          </a:p>
        </p:txBody>
      </p:sp>
      <p:sp>
        <p:nvSpPr>
          <p:cNvPr id="7" name="Espace réservé du numéro de diapositive 6"/>
          <p:cNvSpPr>
            <a:spLocks noGrp="1"/>
          </p:cNvSpPr>
          <p:nvPr>
            <p:ph type="sldNum" sz="quarter" idx="12"/>
          </p:nvPr>
        </p:nvSpPr>
        <p:spPr/>
        <p:txBody>
          <a:bodyPr/>
          <a:lstStyle/>
          <a:p>
            <a:fld id="{ED2E02F2-A824-4142-8FFB-897753988F63}" type="slidenum">
              <a:rPr lang="fr-FR" smtClean="0"/>
              <a:t>‹N°›</a:t>
            </a:fld>
            <a:endParaRPr lang="fr-FR"/>
          </a:p>
        </p:txBody>
      </p:sp>
    </p:spTree>
    <p:extLst>
      <p:ext uri="{BB962C8B-B14F-4D97-AF65-F5344CB8AC3E}">
        <p14:creationId xmlns:p14="http://schemas.microsoft.com/office/powerpoint/2010/main" val="1674143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BE"/>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EC25EF-5EC9-FF45-A496-90513589A684}" type="datetime1">
              <a:rPr lang="fr-BE" smtClean="0"/>
              <a:t>12/11/20</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LobbyZ - Durbuy safest city in the world</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2E02F2-A824-4142-8FFB-897753988F63}" type="slidenum">
              <a:rPr lang="fr-FR" smtClean="0"/>
              <a:t>‹N°›</a:t>
            </a:fld>
            <a:endParaRPr lang="fr-FR"/>
          </a:p>
        </p:txBody>
      </p:sp>
    </p:spTree>
    <p:extLst>
      <p:ext uri="{BB962C8B-B14F-4D97-AF65-F5344CB8AC3E}">
        <p14:creationId xmlns:p14="http://schemas.microsoft.com/office/powerpoint/2010/main" val="38293954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tiff"/><Relationship Id="rId7" Type="http://schemas.openxmlformats.org/officeDocument/2006/relationships/image" Target="../media/image20.png"/><Relationship Id="rId2" Type="http://schemas.openxmlformats.org/officeDocument/2006/relationships/image" Target="../media/image15.tiff"/><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hyperlink" Target="mailto:info@lobbyz.be"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7" Type="http://schemas.openxmlformats.org/officeDocument/2006/relationships/image" Target="../media/image8.tiff"/><Relationship Id="rId2" Type="http://schemas.openxmlformats.org/officeDocument/2006/relationships/image" Target="../media/image3.tiff"/><Relationship Id="rId1" Type="http://schemas.openxmlformats.org/officeDocument/2006/relationships/slideLayout" Target="../slideLayouts/slideLayout6.xml"/><Relationship Id="rId6" Type="http://schemas.openxmlformats.org/officeDocument/2006/relationships/image" Target="../media/image7.tiff"/><Relationship Id="rId5" Type="http://schemas.openxmlformats.org/officeDocument/2006/relationships/image" Target="../media/image6.tiff"/><Relationship Id="rId4" Type="http://schemas.openxmlformats.org/officeDocument/2006/relationships/image" Target="../media/image5.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5.tiff"/><Relationship Id="rId5" Type="http://schemas.openxmlformats.org/officeDocument/2006/relationships/image" Target="../media/image12.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653CB7-AD35-154C-920E-662570BC01D3}"/>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A38DDB69-F6AD-CB40-A526-210D7ED805C7}"/>
              </a:ext>
            </a:extLst>
          </p:cNvPr>
          <p:cNvSpPr>
            <a:spLocks noGrp="1"/>
          </p:cNvSpPr>
          <p:nvPr>
            <p:ph type="subTitle" idx="1"/>
          </p:nvPr>
        </p:nvSpPr>
        <p:spPr/>
        <p:txBody>
          <a:bodyPr/>
          <a:lstStyle/>
          <a:p>
            <a:endParaRPr lang="fr-FR"/>
          </a:p>
        </p:txBody>
      </p:sp>
      <p:pic>
        <p:nvPicPr>
          <p:cNvPr id="5" name="Image 4">
            <a:extLst>
              <a:ext uri="{FF2B5EF4-FFF2-40B4-BE49-F238E27FC236}">
                <a16:creationId xmlns:a16="http://schemas.microsoft.com/office/drawing/2014/main" id="{808059A3-78FB-7941-8349-CF54DA99425A}"/>
              </a:ext>
            </a:extLst>
          </p:cNvPr>
          <p:cNvPicPr>
            <a:picLocks noChangeAspect="1"/>
          </p:cNvPicPr>
          <p:nvPr/>
        </p:nvPicPr>
        <p:blipFill>
          <a:blip r:embed="rId2"/>
          <a:stretch>
            <a:fillRect/>
          </a:stretch>
        </p:blipFill>
        <p:spPr>
          <a:xfrm>
            <a:off x="-986320" y="0"/>
            <a:ext cx="10130319" cy="6858000"/>
          </a:xfrm>
          <a:prstGeom prst="rect">
            <a:avLst/>
          </a:prstGeom>
          <a:ln>
            <a:solidFill>
              <a:srgbClr val="0070C0"/>
            </a:solidFill>
          </a:ln>
        </p:spPr>
      </p:pic>
      <p:sp>
        <p:nvSpPr>
          <p:cNvPr id="6" name="ZoneTexte 5">
            <a:extLst>
              <a:ext uri="{FF2B5EF4-FFF2-40B4-BE49-F238E27FC236}">
                <a16:creationId xmlns:a16="http://schemas.microsoft.com/office/drawing/2014/main" id="{BE3771E2-5CBE-6A4D-B012-89BBC0C0651B}"/>
              </a:ext>
            </a:extLst>
          </p:cNvPr>
          <p:cNvSpPr txBox="1"/>
          <p:nvPr/>
        </p:nvSpPr>
        <p:spPr>
          <a:xfrm>
            <a:off x="585626" y="557113"/>
            <a:ext cx="7954766" cy="2308324"/>
          </a:xfrm>
          <a:prstGeom prst="rect">
            <a:avLst/>
          </a:prstGeom>
          <a:noFill/>
        </p:spPr>
        <p:txBody>
          <a:bodyPr wrap="square" rtlCol="0">
            <a:spAutoFit/>
          </a:bodyPr>
          <a:lstStyle/>
          <a:p>
            <a:pPr algn="ctr"/>
            <a:r>
              <a:rPr lang="fr-FR" sz="7200" b="1" dirty="0">
                <a:solidFill>
                  <a:schemeClr val="bg1"/>
                </a:solidFill>
              </a:rPr>
              <a:t>Durbuy</a:t>
            </a:r>
          </a:p>
          <a:p>
            <a:pPr algn="ctr"/>
            <a:endParaRPr lang="fr-FR" sz="1200" b="1" dirty="0">
              <a:solidFill>
                <a:schemeClr val="bg1"/>
              </a:solidFill>
            </a:endParaRPr>
          </a:p>
          <a:p>
            <a:pPr algn="ctr"/>
            <a:r>
              <a:rPr lang="fr-FR" sz="6000" b="1" dirty="0">
                <a:solidFill>
                  <a:schemeClr val="bg1"/>
                </a:solidFill>
              </a:rPr>
              <a:t>safest city in the world </a:t>
            </a:r>
          </a:p>
        </p:txBody>
      </p:sp>
      <p:sp>
        <p:nvSpPr>
          <p:cNvPr id="7" name="Espace réservé du pied de page 6">
            <a:extLst>
              <a:ext uri="{FF2B5EF4-FFF2-40B4-BE49-F238E27FC236}">
                <a16:creationId xmlns:a16="http://schemas.microsoft.com/office/drawing/2014/main" id="{B3A9B3B5-984F-5A47-8B50-481D09FB506B}"/>
              </a:ext>
            </a:extLst>
          </p:cNvPr>
          <p:cNvSpPr>
            <a:spLocks noGrp="1"/>
          </p:cNvSpPr>
          <p:nvPr>
            <p:ph type="ftr" sz="quarter" idx="11"/>
          </p:nvPr>
        </p:nvSpPr>
        <p:spPr/>
        <p:txBody>
          <a:bodyPr/>
          <a:lstStyle/>
          <a:p>
            <a:r>
              <a:rPr lang="fr-FR" dirty="0"/>
              <a:t>LobbyZ - Durbuy safest city in the world</a:t>
            </a:r>
          </a:p>
        </p:txBody>
      </p:sp>
      <p:pic>
        <p:nvPicPr>
          <p:cNvPr id="9" name="Image 8">
            <a:extLst>
              <a:ext uri="{FF2B5EF4-FFF2-40B4-BE49-F238E27FC236}">
                <a16:creationId xmlns:a16="http://schemas.microsoft.com/office/drawing/2014/main" id="{C2F59E37-60D2-1947-877B-AF6B49CE1BC8}"/>
              </a:ext>
            </a:extLst>
          </p:cNvPr>
          <p:cNvPicPr>
            <a:picLocks noChangeAspect="1"/>
          </p:cNvPicPr>
          <p:nvPr/>
        </p:nvPicPr>
        <p:blipFill>
          <a:blip r:embed="rId3"/>
          <a:stretch>
            <a:fillRect/>
          </a:stretch>
        </p:blipFill>
        <p:spPr>
          <a:xfrm>
            <a:off x="6924781" y="5938840"/>
            <a:ext cx="1967644" cy="724093"/>
          </a:xfrm>
          <a:prstGeom prst="rect">
            <a:avLst/>
          </a:prstGeom>
        </p:spPr>
      </p:pic>
    </p:spTree>
    <p:extLst>
      <p:ext uri="{BB962C8B-B14F-4D97-AF65-F5344CB8AC3E}">
        <p14:creationId xmlns:p14="http://schemas.microsoft.com/office/powerpoint/2010/main" val="2309511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nl-BE" dirty="0">
                <a:solidFill>
                  <a:schemeClr val="bg1"/>
                </a:solidFill>
              </a:rPr>
              <a:t>Verloop</a:t>
            </a:r>
          </a:p>
        </p:txBody>
      </p:sp>
      <p:sp>
        <p:nvSpPr>
          <p:cNvPr id="5" name="Espace réservé du pied de page 4">
            <a:extLst>
              <a:ext uri="{FF2B5EF4-FFF2-40B4-BE49-F238E27FC236}">
                <a16:creationId xmlns:a16="http://schemas.microsoft.com/office/drawing/2014/main" id="{3E8B0BD1-00E0-124C-A7E5-4DCEE7A0D2D8}"/>
              </a:ext>
            </a:extLst>
          </p:cNvPr>
          <p:cNvSpPr>
            <a:spLocks noGrp="1"/>
          </p:cNvSpPr>
          <p:nvPr>
            <p:ph type="ftr" sz="quarter" idx="11"/>
          </p:nvPr>
        </p:nvSpPr>
        <p:spPr/>
        <p:txBody>
          <a:bodyPr/>
          <a:lstStyle/>
          <a:p>
            <a:r>
              <a:rPr lang="fr-FR" dirty="0"/>
              <a:t>LobbyZ - Durbuy safest city in the world</a:t>
            </a:r>
          </a:p>
        </p:txBody>
      </p:sp>
      <p:sp>
        <p:nvSpPr>
          <p:cNvPr id="6" name="ZoneTexte 5"/>
          <p:cNvSpPr txBox="1"/>
          <p:nvPr/>
        </p:nvSpPr>
        <p:spPr>
          <a:xfrm>
            <a:off x="734391" y="1673939"/>
            <a:ext cx="7675217" cy="4847481"/>
          </a:xfrm>
          <a:prstGeom prst="rect">
            <a:avLst/>
          </a:prstGeom>
          <a:noFill/>
        </p:spPr>
        <p:txBody>
          <a:bodyPr wrap="square" rtlCol="0">
            <a:spAutoFit/>
          </a:bodyPr>
          <a:lstStyle/>
          <a:p>
            <a:pPr algn="just"/>
            <a:r>
              <a:rPr lang="nl-BE" sz="1600" dirty="0"/>
              <a:t> 	</a:t>
            </a:r>
            <a:r>
              <a:rPr lang="nl-NL" sz="1600" dirty="0"/>
              <a:t>Voorafgaande stilzwijgende toestemming van de burgemeester van Durbuy, die 	</a:t>
            </a:r>
            <a:r>
              <a:rPr lang="nl-NL" sz="1600" dirty="0" err="1"/>
              <a:t>LobbyZ</a:t>
            </a:r>
            <a:r>
              <a:rPr lang="nl-NL" sz="1600" dirty="0"/>
              <a:t> machtigt om contact op te nemen met </a:t>
            </a:r>
            <a:r>
              <a:rPr lang="nl-NL" sz="1600" dirty="0" err="1"/>
              <a:t>Idelux</a:t>
            </a:r>
            <a:r>
              <a:rPr lang="nl-NL" sz="1600" dirty="0"/>
              <a:t>, </a:t>
            </a:r>
            <a:r>
              <a:rPr lang="nl-NL" sz="1600" dirty="0" err="1"/>
              <a:t>Sowalfin</a:t>
            </a:r>
            <a:r>
              <a:rPr lang="nl-NL" sz="1600" dirty="0"/>
              <a:t> en het Waalse 	Gewest op basis van dit dossier.</a:t>
            </a:r>
            <a:endParaRPr lang="nl-BE" sz="1600" dirty="0"/>
          </a:p>
          <a:p>
            <a:pPr algn="just"/>
            <a:endParaRPr lang="nl-BE" sz="700" dirty="0"/>
          </a:p>
          <a:p>
            <a:pPr algn="just"/>
            <a:r>
              <a:rPr lang="nl-BE" sz="1600" dirty="0"/>
              <a:t>	</a:t>
            </a:r>
            <a:r>
              <a:rPr lang="nl-NL" sz="1600" dirty="0"/>
              <a:t>Onderhandeling met een bank (Belfius) over een belangrijke leaselijn per 	gewest/gemeenschap die gedekt wordt door de toekenning van een waarborg.</a:t>
            </a:r>
            <a:endParaRPr lang="nl-BE" sz="1600" dirty="0"/>
          </a:p>
          <a:p>
            <a:pPr algn="just"/>
            <a:endParaRPr lang="nl-BE" sz="700" dirty="0"/>
          </a:p>
          <a:p>
            <a:pPr algn="just"/>
            <a:r>
              <a:rPr lang="nl-BE" sz="1600" dirty="0"/>
              <a:t> 	</a:t>
            </a:r>
            <a:r>
              <a:rPr lang="nl-NL" sz="1600" dirty="0"/>
              <a:t>Controle of de subsidies deze investeringen gedeeltelijk kunnen dekken. Het 	merendeel van de horeca zal niet in staat zijn om nieuwe technologieën te 	financieren wanneer het herstel plaatsvindt en zal deze vorm van steun nodig 	hebben.</a:t>
            </a:r>
            <a:endParaRPr lang="nl-BE" sz="1600" dirty="0"/>
          </a:p>
          <a:p>
            <a:pPr algn="just"/>
            <a:endParaRPr lang="nl-BE" sz="700" dirty="0"/>
          </a:p>
          <a:p>
            <a:pPr lvl="1" algn="just"/>
            <a:r>
              <a:rPr lang="nl-NL" sz="1600" dirty="0"/>
              <a:t>De handelaars worden geïnformeerd en dienen een dossier in bij Belfius, die als tussenpersoon optreedt en de uitwisselingen tussen alle partijen beheert. De subsidie is een eerste huur, het saldo wordt progressief gefinancierd in 4 jaar.</a:t>
            </a:r>
          </a:p>
          <a:p>
            <a:pPr lvl="1" algn="just"/>
            <a:r>
              <a:rPr lang="nl-NL" sz="1600" dirty="0"/>
              <a:t> </a:t>
            </a:r>
            <a:endParaRPr lang="nl-BE" sz="700" dirty="0"/>
          </a:p>
          <a:p>
            <a:pPr algn="just"/>
            <a:r>
              <a:rPr lang="nl-BE" sz="1600" dirty="0"/>
              <a:t>	</a:t>
            </a:r>
            <a:r>
              <a:rPr lang="nl-NL" sz="1600" dirty="0"/>
              <a:t>Leasing is goedgekeurd, gegarandeerd, progressief over 36 of 48 maanden, wat een 	tweede steun betekent voor de heropleving van de activiteit, naast de positieve 	marketingactie van het </a:t>
            </a:r>
            <a:r>
              <a:rPr lang="nl-BE" sz="1600" b="1" dirty="0">
                <a:solidFill>
                  <a:srgbClr val="C00000"/>
                </a:solidFill>
              </a:rPr>
              <a:t>AA</a:t>
            </a:r>
            <a:r>
              <a:rPr lang="nl-BE" sz="1600" dirty="0"/>
              <a:t> – </a:t>
            </a:r>
            <a:r>
              <a:rPr lang="nl-BE" sz="1600" b="1" dirty="0">
                <a:solidFill>
                  <a:srgbClr val="C00000"/>
                </a:solidFill>
              </a:rPr>
              <a:t>AAA</a:t>
            </a:r>
            <a:r>
              <a:rPr lang="nl-NL" sz="1600" dirty="0"/>
              <a:t>-label, dat eenvoudig en </a:t>
            </a:r>
            <a:r>
              <a:rPr lang="nl-NL" sz="1600"/>
              <a:t>begrijpelijk is voor 	iedereen</a:t>
            </a:r>
            <a:r>
              <a:rPr lang="nl-NL" sz="1600" dirty="0"/>
              <a:t>.</a:t>
            </a:r>
            <a:endParaRPr lang="nl-BE" sz="1600" dirty="0"/>
          </a:p>
          <a:p>
            <a:pPr algn="just"/>
            <a:r>
              <a:rPr lang="nl-BE" sz="1600" b="1" dirty="0">
                <a:solidFill>
                  <a:schemeClr val="accent1"/>
                </a:solidFill>
              </a:rPr>
              <a:t>  </a:t>
            </a:r>
          </a:p>
        </p:txBody>
      </p:sp>
      <p:sp>
        <p:nvSpPr>
          <p:cNvPr id="7" name="Ellipse 6">
            <a:extLst>
              <a:ext uri="{FF2B5EF4-FFF2-40B4-BE49-F238E27FC236}">
                <a16:creationId xmlns:a16="http://schemas.microsoft.com/office/drawing/2014/main" id="{BF9F63E4-2DEB-6D49-9702-A8C912CD1B2E}"/>
              </a:ext>
            </a:extLst>
          </p:cNvPr>
          <p:cNvSpPr/>
          <p:nvPr/>
        </p:nvSpPr>
        <p:spPr>
          <a:xfrm>
            <a:off x="734391" y="1735583"/>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1</a:t>
            </a:r>
          </a:p>
        </p:txBody>
      </p:sp>
      <p:sp>
        <p:nvSpPr>
          <p:cNvPr id="8" name="Ellipse 7">
            <a:extLst>
              <a:ext uri="{FF2B5EF4-FFF2-40B4-BE49-F238E27FC236}">
                <a16:creationId xmlns:a16="http://schemas.microsoft.com/office/drawing/2014/main" id="{B3F59BFA-A5C8-A54C-A616-4F839FBBB8CE}"/>
              </a:ext>
            </a:extLst>
          </p:cNvPr>
          <p:cNvSpPr/>
          <p:nvPr/>
        </p:nvSpPr>
        <p:spPr>
          <a:xfrm>
            <a:off x="734391" y="4330490"/>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5</a:t>
            </a:r>
          </a:p>
        </p:txBody>
      </p:sp>
      <p:sp>
        <p:nvSpPr>
          <p:cNvPr id="9" name="Ellipse 8">
            <a:extLst>
              <a:ext uri="{FF2B5EF4-FFF2-40B4-BE49-F238E27FC236}">
                <a16:creationId xmlns:a16="http://schemas.microsoft.com/office/drawing/2014/main" id="{9F763AA7-971E-C540-9DD6-A383366DBB45}"/>
              </a:ext>
            </a:extLst>
          </p:cNvPr>
          <p:cNvSpPr/>
          <p:nvPr/>
        </p:nvSpPr>
        <p:spPr>
          <a:xfrm>
            <a:off x="734391" y="2657636"/>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2</a:t>
            </a:r>
          </a:p>
        </p:txBody>
      </p:sp>
      <p:sp>
        <p:nvSpPr>
          <p:cNvPr id="10" name="Ellipse 9">
            <a:extLst>
              <a:ext uri="{FF2B5EF4-FFF2-40B4-BE49-F238E27FC236}">
                <a16:creationId xmlns:a16="http://schemas.microsoft.com/office/drawing/2014/main" id="{901DA256-C944-734F-83CE-6B4539AEB6B6}"/>
              </a:ext>
            </a:extLst>
          </p:cNvPr>
          <p:cNvSpPr/>
          <p:nvPr/>
        </p:nvSpPr>
        <p:spPr>
          <a:xfrm>
            <a:off x="555542" y="3226002"/>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3</a:t>
            </a:r>
          </a:p>
        </p:txBody>
      </p:sp>
      <p:sp>
        <p:nvSpPr>
          <p:cNvPr id="11" name="Ellipse 10">
            <a:extLst>
              <a:ext uri="{FF2B5EF4-FFF2-40B4-BE49-F238E27FC236}">
                <a16:creationId xmlns:a16="http://schemas.microsoft.com/office/drawing/2014/main" id="{4EA209B2-612C-1B45-954D-316BEC39EDC2}"/>
              </a:ext>
            </a:extLst>
          </p:cNvPr>
          <p:cNvSpPr/>
          <p:nvPr/>
        </p:nvSpPr>
        <p:spPr>
          <a:xfrm>
            <a:off x="891155" y="3216744"/>
            <a:ext cx="313528" cy="296344"/>
          </a:xfrm>
          <a:prstGeom prst="ellipse">
            <a:avLst/>
          </a:prstGeom>
          <a:solidFill>
            <a:srgbClr val="C00000"/>
          </a:solidFill>
          <a:ln>
            <a:solidFill>
              <a:srgbClr val="BD033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4</a:t>
            </a:r>
          </a:p>
        </p:txBody>
      </p:sp>
      <p:sp>
        <p:nvSpPr>
          <p:cNvPr id="12" name="Ellipse 11">
            <a:extLst>
              <a:ext uri="{FF2B5EF4-FFF2-40B4-BE49-F238E27FC236}">
                <a16:creationId xmlns:a16="http://schemas.microsoft.com/office/drawing/2014/main" id="{A9912542-FB3E-3444-8EB8-17C6BF615621}"/>
              </a:ext>
            </a:extLst>
          </p:cNvPr>
          <p:cNvSpPr/>
          <p:nvPr/>
        </p:nvSpPr>
        <p:spPr>
          <a:xfrm>
            <a:off x="577627" y="5264674"/>
            <a:ext cx="313528" cy="296344"/>
          </a:xfrm>
          <a:prstGeom prst="ellipse">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6</a:t>
            </a:r>
          </a:p>
        </p:txBody>
      </p:sp>
      <p:sp>
        <p:nvSpPr>
          <p:cNvPr id="13" name="Ellipse 12">
            <a:extLst>
              <a:ext uri="{FF2B5EF4-FFF2-40B4-BE49-F238E27FC236}">
                <a16:creationId xmlns:a16="http://schemas.microsoft.com/office/drawing/2014/main" id="{516506CF-39A0-B747-A70F-0D1B60785306}"/>
              </a:ext>
            </a:extLst>
          </p:cNvPr>
          <p:cNvSpPr/>
          <p:nvPr/>
        </p:nvSpPr>
        <p:spPr>
          <a:xfrm>
            <a:off x="902966" y="5264674"/>
            <a:ext cx="313528" cy="296344"/>
          </a:xfrm>
          <a:prstGeom prst="ellipse">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7</a:t>
            </a:r>
          </a:p>
        </p:txBody>
      </p:sp>
    </p:spTree>
    <p:extLst>
      <p:ext uri="{BB962C8B-B14F-4D97-AF65-F5344CB8AC3E}">
        <p14:creationId xmlns:p14="http://schemas.microsoft.com/office/powerpoint/2010/main" val="3031464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nl-BE" dirty="0">
                <a:solidFill>
                  <a:schemeClr val="bg1"/>
                </a:solidFill>
              </a:rPr>
              <a:t>UVC toepassingen</a:t>
            </a:r>
          </a:p>
        </p:txBody>
      </p:sp>
      <p:sp>
        <p:nvSpPr>
          <p:cNvPr id="5" name="Espace réservé du pied de page 4">
            <a:extLst>
              <a:ext uri="{FF2B5EF4-FFF2-40B4-BE49-F238E27FC236}">
                <a16:creationId xmlns:a16="http://schemas.microsoft.com/office/drawing/2014/main" id="{3E8B0BD1-00E0-124C-A7E5-4DCEE7A0D2D8}"/>
              </a:ext>
            </a:extLst>
          </p:cNvPr>
          <p:cNvSpPr>
            <a:spLocks noGrp="1"/>
          </p:cNvSpPr>
          <p:nvPr>
            <p:ph type="ftr" sz="quarter" idx="11"/>
          </p:nvPr>
        </p:nvSpPr>
        <p:spPr/>
        <p:txBody>
          <a:bodyPr/>
          <a:lstStyle/>
          <a:p>
            <a:r>
              <a:rPr lang="fr-FR" dirty="0"/>
              <a:t>LobbyZ - Durbuy safest city in the world</a:t>
            </a:r>
          </a:p>
        </p:txBody>
      </p:sp>
      <p:sp>
        <p:nvSpPr>
          <p:cNvPr id="6" name="ZoneTexte 5"/>
          <p:cNvSpPr txBox="1"/>
          <p:nvPr/>
        </p:nvSpPr>
        <p:spPr>
          <a:xfrm>
            <a:off x="806173" y="1899478"/>
            <a:ext cx="7675217" cy="3293209"/>
          </a:xfrm>
          <a:prstGeom prst="rect">
            <a:avLst/>
          </a:prstGeom>
          <a:noFill/>
        </p:spPr>
        <p:txBody>
          <a:bodyPr wrap="square" rtlCol="0">
            <a:spAutoFit/>
          </a:bodyPr>
          <a:lstStyle/>
          <a:p>
            <a:pPr algn="just"/>
            <a:r>
              <a:rPr lang="nl-NL" sz="1600" dirty="0"/>
              <a:t>UVC-technologieën bieden een oplossing voor elk probleem. </a:t>
            </a:r>
          </a:p>
          <a:p>
            <a:pPr algn="just"/>
            <a:endParaRPr lang="nl-NL" sz="1600" dirty="0"/>
          </a:p>
          <a:p>
            <a:pPr algn="just"/>
            <a:r>
              <a:rPr lang="nl-NL" sz="1600" dirty="0"/>
              <a:t>We hebben specifieke oplossingen voor:</a:t>
            </a:r>
          </a:p>
          <a:p>
            <a:pPr algn="just"/>
            <a:endParaRPr lang="nl-BE" sz="1600" dirty="0"/>
          </a:p>
          <a:p>
            <a:pPr marL="285750" indent="-285750" algn="just">
              <a:buFontTx/>
              <a:buChar char="-"/>
            </a:pPr>
            <a:r>
              <a:rPr lang="nl-BE" sz="1600" dirty="0"/>
              <a:t>Vervoer: ziekenwagens, taxi's, metro's, bussen...</a:t>
            </a:r>
          </a:p>
          <a:p>
            <a:pPr marL="285750" indent="-285750" algn="just">
              <a:buFontTx/>
              <a:buChar char="-"/>
            </a:pPr>
            <a:r>
              <a:rPr lang="nl-BE" sz="1600" dirty="0"/>
              <a:t>Kleine gesloten ruimtes zoals toiletten en kleedkamers</a:t>
            </a:r>
          </a:p>
          <a:p>
            <a:pPr marL="285750" indent="-285750" algn="just">
              <a:buFontTx/>
              <a:buChar char="-"/>
            </a:pPr>
            <a:r>
              <a:rPr lang="nl-BE" sz="1600" dirty="0"/>
              <a:t>Kleine ruimtes van 20 tot 100 m²</a:t>
            </a:r>
          </a:p>
          <a:p>
            <a:pPr marL="285750" indent="-285750" algn="just">
              <a:buFontTx/>
              <a:buChar char="-"/>
            </a:pPr>
            <a:r>
              <a:rPr lang="nl-BE" sz="1600" dirty="0"/>
              <a:t>Grote oppervlakken tot 100.000 m²</a:t>
            </a:r>
          </a:p>
          <a:p>
            <a:pPr marL="285750" indent="-285750" algn="just">
              <a:buFontTx/>
              <a:buChar char="-"/>
            </a:pPr>
            <a:r>
              <a:rPr lang="nl-BE" sz="1600" dirty="0"/>
              <a:t>Airconditioning en VMC-systemen</a:t>
            </a:r>
          </a:p>
          <a:p>
            <a:pPr marL="285750" indent="-285750" algn="just">
              <a:buFontTx/>
              <a:buChar char="-"/>
            </a:pPr>
            <a:r>
              <a:rPr lang="nl-BE" sz="1600" dirty="0"/>
              <a:t>Technische ruimtes zoals voedselproductie-eenheden, koelcellen...</a:t>
            </a:r>
          </a:p>
          <a:p>
            <a:pPr algn="just"/>
            <a:endParaRPr lang="nl-BE" sz="1600" dirty="0"/>
          </a:p>
          <a:p>
            <a:pPr algn="just"/>
            <a:r>
              <a:rPr lang="nl-NL" sz="1600" dirty="0"/>
              <a:t>Zo beveiligen onze technologieën permanent tot 99,9% van alle menselijke activiteiten die binnen gebouwen worden uitgevoerd</a:t>
            </a:r>
            <a:r>
              <a:rPr lang="nl-BE" sz="1600" dirty="0"/>
              <a:t>.</a:t>
            </a:r>
          </a:p>
        </p:txBody>
      </p:sp>
    </p:spTree>
    <p:extLst>
      <p:ext uri="{BB962C8B-B14F-4D97-AF65-F5344CB8AC3E}">
        <p14:creationId xmlns:p14="http://schemas.microsoft.com/office/powerpoint/2010/main" val="1585016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a:extLst>
              <a:ext uri="{FF2B5EF4-FFF2-40B4-BE49-F238E27FC236}">
                <a16:creationId xmlns:a16="http://schemas.microsoft.com/office/drawing/2014/main" id="{D79F4A2A-B9E3-754F-9E44-1DB172F6535D}"/>
              </a:ext>
            </a:extLst>
          </p:cNvPr>
          <p:cNvPicPr>
            <a:picLocks noChangeAspect="1"/>
          </p:cNvPicPr>
          <p:nvPr/>
        </p:nvPicPr>
        <p:blipFill rotWithShape="1">
          <a:blip r:embed="rId2"/>
          <a:srcRect r="45"/>
          <a:stretch/>
        </p:blipFill>
        <p:spPr>
          <a:xfrm>
            <a:off x="6103522" y="920804"/>
            <a:ext cx="3844800" cy="5726628"/>
          </a:xfrm>
          <a:prstGeom prst="rect">
            <a:avLst/>
          </a:prstGeom>
        </p:spPr>
      </p:pic>
      <p:sp>
        <p:nvSpPr>
          <p:cNvPr id="5" name="ZoneTexte 4"/>
          <p:cNvSpPr txBox="1"/>
          <p:nvPr/>
        </p:nvSpPr>
        <p:spPr>
          <a:xfrm>
            <a:off x="457200" y="0"/>
            <a:ext cx="8229600" cy="830997"/>
          </a:xfrm>
          <a:prstGeom prst="rect">
            <a:avLst/>
          </a:prstGeom>
          <a:solidFill>
            <a:schemeClr val="bg1"/>
          </a:solidFill>
        </p:spPr>
        <p:txBody>
          <a:bodyPr wrap="square" rtlCol="0">
            <a:spAutoFit/>
          </a:bodyPr>
          <a:lstStyle/>
          <a:p>
            <a:pPr algn="ctr"/>
            <a:r>
              <a:rPr lang="nl-NL" sz="2400" b="1" dirty="0"/>
              <a:t>Een combinatie van drie technologieën om lucht en oppervlakken te ontsmetten</a:t>
            </a:r>
          </a:p>
        </p:txBody>
      </p:sp>
      <p:sp>
        <p:nvSpPr>
          <p:cNvPr id="6" name="ZoneTexte 5"/>
          <p:cNvSpPr txBox="1"/>
          <p:nvPr/>
        </p:nvSpPr>
        <p:spPr>
          <a:xfrm>
            <a:off x="235463" y="928968"/>
            <a:ext cx="6679096" cy="5834846"/>
          </a:xfrm>
          <a:prstGeom prst="rect">
            <a:avLst/>
          </a:prstGeom>
          <a:noFill/>
        </p:spPr>
        <p:txBody>
          <a:bodyPr wrap="square" rtlCol="0">
            <a:noAutofit/>
          </a:bodyPr>
          <a:lstStyle/>
          <a:p>
            <a:r>
              <a:rPr lang="nl-NL" sz="1600" b="1" dirty="0"/>
              <a:t>1. Een oplossing die in de omgevingslucht actief is</a:t>
            </a:r>
          </a:p>
          <a:p>
            <a:r>
              <a:rPr lang="nl-NL" sz="1550" dirty="0"/>
              <a:t>De technologie in onze toestellen creëert een ionenatmosfeer die de ganse ruimte binnendringt. De verspreide ionen hechten zich vast aan de virussen en bacteriën in de lucht en bestrijden en vernietigen ze het moment dat ze de kamerlucht besmetten. De ionen vernietigen deeltjes tot 0,0001 micron, zowel in de omgevingslucht als op oppervlakken (vloeren, muren, meubels, voorwerpen, textiel...). Ze zijn onschadelijk voor de mens.</a:t>
            </a:r>
          </a:p>
          <a:p>
            <a:endParaRPr lang="nl-NL" sz="1600" dirty="0"/>
          </a:p>
          <a:p>
            <a:r>
              <a:rPr lang="nl-NL" sz="1600" b="1" dirty="0"/>
              <a:t>2. Zuivering door </a:t>
            </a:r>
            <a:r>
              <a:rPr lang="nl-NL" sz="1600" b="1" dirty="0" err="1"/>
              <a:t>fotokatalytische</a:t>
            </a:r>
            <a:r>
              <a:rPr lang="nl-NL" sz="1600" b="1" dirty="0"/>
              <a:t> oxidatie</a:t>
            </a:r>
          </a:p>
          <a:p>
            <a:r>
              <a:rPr lang="nl-NL" sz="1550" dirty="0"/>
              <a:t>Langs de 2 UVC-lampen in onze toestellen staan </a:t>
            </a:r>
            <a:r>
              <a:rPr lang="nl-NL" sz="1550" dirty="0" err="1"/>
              <a:t>nanotechnologisch</a:t>
            </a:r>
            <a:r>
              <a:rPr lang="nl-NL" sz="1550" dirty="0"/>
              <a:t> Ti02-gecoate platen die met het UVC-licht reageren en zeer reactieve OH- vrije radicalen op hun oppervlak doen ontstaan. Deze radicalen vernietigen de in de lucht aanwezige organische verbindingen.</a:t>
            </a:r>
          </a:p>
          <a:p>
            <a:endParaRPr lang="nl-NL" sz="1600" dirty="0"/>
          </a:p>
          <a:p>
            <a:r>
              <a:rPr lang="nl-NL" sz="1600" b="1" dirty="0"/>
              <a:t>3. Vernietiging door UVC</a:t>
            </a:r>
          </a:p>
          <a:p>
            <a:r>
              <a:rPr lang="nl-NL" sz="1550" dirty="0"/>
              <a:t>De omgevingslucht wordt aangezogen en een tweede keer in het apparaat gereinigd. De lucht loopt langs twee UVC-lampen die het RNA en DNA van de deeltjes bestralen. Dit UV-behandelingsproces is extreem snel en veroorzaakt een moleculaire herschikking van het genetisch materiaal van de deeltjes, virussen en bacteriën. Met als gevolg dat ze inactief worden en niet meer in staat zijn om een infectie te veroorzaken. De UVC-lampen bevinden zich in het apparaat. Er is geen visueel contact mogelijk tussen mens en UVC-stralen. Elk gevaar wordt uitgesloten.</a:t>
            </a:r>
            <a:endParaRPr lang="fr-BE" sz="1550" dirty="0"/>
          </a:p>
        </p:txBody>
      </p:sp>
      <p:sp>
        <p:nvSpPr>
          <p:cNvPr id="14" name="Espace réservé du pied de page 4">
            <a:extLst>
              <a:ext uri="{FF2B5EF4-FFF2-40B4-BE49-F238E27FC236}">
                <a16:creationId xmlns:a16="http://schemas.microsoft.com/office/drawing/2014/main" id="{62C378C4-E0F8-5747-9A61-143A2F924CBA}"/>
              </a:ext>
            </a:extLst>
          </p:cNvPr>
          <p:cNvSpPr>
            <a:spLocks noGrp="1"/>
          </p:cNvSpPr>
          <p:nvPr>
            <p:ph type="ftr" sz="quarter" idx="11"/>
          </p:nvPr>
        </p:nvSpPr>
        <p:spPr>
          <a:xfrm>
            <a:off x="3124200" y="6356350"/>
            <a:ext cx="2895600" cy="365125"/>
          </a:xfrm>
        </p:spPr>
        <p:txBody>
          <a:bodyPr/>
          <a:lstStyle/>
          <a:p>
            <a:r>
              <a:rPr lang="fr-FR" dirty="0"/>
              <a:t>LobbyZ - Durbuy safest city in the world</a:t>
            </a:r>
          </a:p>
        </p:txBody>
      </p:sp>
    </p:spTree>
    <p:extLst>
      <p:ext uri="{BB962C8B-B14F-4D97-AF65-F5344CB8AC3E}">
        <p14:creationId xmlns:p14="http://schemas.microsoft.com/office/powerpoint/2010/main" val="10300531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A2221D-1C2B-8545-A880-53AE857DEE2B}"/>
              </a:ext>
            </a:extLst>
          </p:cNvPr>
          <p:cNvSpPr>
            <a:spLocks noGrp="1"/>
          </p:cNvSpPr>
          <p:nvPr>
            <p:ph type="title"/>
          </p:nvPr>
        </p:nvSpPr>
        <p:spPr/>
        <p:txBody>
          <a:bodyPr/>
          <a:lstStyle/>
          <a:p>
            <a:endParaRPr lang="fr-FR"/>
          </a:p>
        </p:txBody>
      </p:sp>
      <p:sp>
        <p:nvSpPr>
          <p:cNvPr id="4" name="Espace réservé du pied de page 3">
            <a:extLst>
              <a:ext uri="{FF2B5EF4-FFF2-40B4-BE49-F238E27FC236}">
                <a16:creationId xmlns:a16="http://schemas.microsoft.com/office/drawing/2014/main" id="{8CCAEDAD-07D5-1748-8A79-8D32A22328C4}"/>
              </a:ext>
            </a:extLst>
          </p:cNvPr>
          <p:cNvSpPr>
            <a:spLocks noGrp="1"/>
          </p:cNvSpPr>
          <p:nvPr>
            <p:ph type="ftr" sz="quarter" idx="11"/>
          </p:nvPr>
        </p:nvSpPr>
        <p:spPr/>
        <p:txBody>
          <a:bodyPr/>
          <a:lstStyle/>
          <a:p>
            <a:r>
              <a:rPr lang="fr-FR" dirty="0"/>
              <a:t>LobbyZ - Durbuy safest city in the world</a:t>
            </a:r>
          </a:p>
        </p:txBody>
      </p:sp>
      <p:pic>
        <p:nvPicPr>
          <p:cNvPr id="5" name="Image 4">
            <a:extLst>
              <a:ext uri="{FF2B5EF4-FFF2-40B4-BE49-F238E27FC236}">
                <a16:creationId xmlns:a16="http://schemas.microsoft.com/office/drawing/2014/main" id="{9522601E-8788-8149-8028-5B880A03B35E}"/>
              </a:ext>
            </a:extLst>
          </p:cNvPr>
          <p:cNvPicPr>
            <a:picLocks noChangeAspect="1"/>
          </p:cNvPicPr>
          <p:nvPr/>
        </p:nvPicPr>
        <p:blipFill>
          <a:blip r:embed="rId2"/>
          <a:stretch>
            <a:fillRect/>
          </a:stretch>
        </p:blipFill>
        <p:spPr>
          <a:xfrm>
            <a:off x="508000" y="274637"/>
            <a:ext cx="8178800" cy="4600575"/>
          </a:xfrm>
          <a:prstGeom prst="rect">
            <a:avLst/>
          </a:prstGeom>
        </p:spPr>
      </p:pic>
      <p:pic>
        <p:nvPicPr>
          <p:cNvPr id="6" name="Image 5">
            <a:extLst>
              <a:ext uri="{FF2B5EF4-FFF2-40B4-BE49-F238E27FC236}">
                <a16:creationId xmlns:a16="http://schemas.microsoft.com/office/drawing/2014/main" id="{26C7E91B-1C9B-904B-A8A7-6CD55BDEF957}"/>
              </a:ext>
            </a:extLst>
          </p:cNvPr>
          <p:cNvPicPr>
            <a:picLocks noChangeAspect="1"/>
          </p:cNvPicPr>
          <p:nvPr/>
        </p:nvPicPr>
        <p:blipFill>
          <a:blip r:embed="rId3"/>
          <a:stretch>
            <a:fillRect/>
          </a:stretch>
        </p:blipFill>
        <p:spPr>
          <a:xfrm>
            <a:off x="688368" y="4497512"/>
            <a:ext cx="1374454" cy="1374454"/>
          </a:xfrm>
          <a:prstGeom prst="rect">
            <a:avLst/>
          </a:prstGeom>
        </p:spPr>
      </p:pic>
      <p:sp>
        <p:nvSpPr>
          <p:cNvPr id="7" name="Sous-titre 2">
            <a:extLst>
              <a:ext uri="{FF2B5EF4-FFF2-40B4-BE49-F238E27FC236}">
                <a16:creationId xmlns:a16="http://schemas.microsoft.com/office/drawing/2014/main" id="{9E576CD7-BC8B-6942-96EE-39CF48521D84}"/>
              </a:ext>
            </a:extLst>
          </p:cNvPr>
          <p:cNvSpPr txBox="1">
            <a:spLocks/>
          </p:cNvSpPr>
          <p:nvPr/>
        </p:nvSpPr>
        <p:spPr>
          <a:xfrm>
            <a:off x="2760991" y="5538077"/>
            <a:ext cx="2272196" cy="320261"/>
          </a:xfrm>
          <a:prstGeom prst="rect">
            <a:avLst/>
          </a:prstGeom>
        </p:spPr>
        <p:txBody>
          <a:bodyPr vert="horz" lIns="91440" tIns="45720" rIns="91440" bIns="45720" rtlCol="0">
            <a:normAutofit fontScale="5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fr-FR" dirty="0">
                <a:solidFill>
                  <a:srgbClr val="2C3C47"/>
                </a:solidFill>
              </a:rPr>
              <a:t> Lobby</a:t>
            </a:r>
            <a:r>
              <a:rPr lang="fr-FR" dirty="0">
                <a:solidFill>
                  <a:srgbClr val="BD0330"/>
                </a:solidFill>
              </a:rPr>
              <a:t>Z</a:t>
            </a:r>
            <a:r>
              <a:rPr lang="fr-FR" dirty="0"/>
              <a:t> - </a:t>
            </a:r>
            <a:r>
              <a:rPr lang="fr-FR" dirty="0">
                <a:solidFill>
                  <a:srgbClr val="BD0330"/>
                </a:solidFill>
              </a:rPr>
              <a:t>AirSteril</a:t>
            </a:r>
            <a:r>
              <a:rPr lang="fr-FR" dirty="0"/>
              <a:t>   </a:t>
            </a:r>
          </a:p>
        </p:txBody>
      </p:sp>
      <p:pic>
        <p:nvPicPr>
          <p:cNvPr id="1026" name="Picture 2" descr="Multiflex Range - Airsteril">
            <a:extLst>
              <a:ext uri="{FF2B5EF4-FFF2-40B4-BE49-F238E27FC236}">
                <a16:creationId xmlns:a16="http://schemas.microsoft.com/office/drawing/2014/main" id="{A0CBA33C-684C-EC43-BB35-25E8411FBB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1999" y="5057463"/>
            <a:ext cx="730651" cy="894421"/>
          </a:xfrm>
          <a:prstGeom prst="rect">
            <a:avLst/>
          </a:prstGeom>
          <a:noFill/>
          <a:extLst>
            <a:ext uri="{909E8E84-426E-40DD-AFC4-6F175D3DCCD1}">
              <a14:hiddenFill xmlns:a14="http://schemas.microsoft.com/office/drawing/2010/main">
                <a:solidFill>
                  <a:srgbClr val="FFFFFF"/>
                </a:solidFill>
              </a14:hiddenFill>
            </a:ext>
          </a:extLst>
        </p:spPr>
      </p:pic>
      <p:pic>
        <p:nvPicPr>
          <p:cNvPr id="12" name="Espace réservé du contenu 11">
            <a:extLst>
              <a:ext uri="{FF2B5EF4-FFF2-40B4-BE49-F238E27FC236}">
                <a16:creationId xmlns:a16="http://schemas.microsoft.com/office/drawing/2014/main" id="{EB0796B1-372D-9247-BEF5-447FF76278A8}"/>
              </a:ext>
            </a:extLst>
          </p:cNvPr>
          <p:cNvPicPr>
            <a:picLocks noGrp="1" noChangeAspect="1"/>
          </p:cNvPicPr>
          <p:nvPr>
            <p:ph idx="1"/>
          </p:nvPr>
        </p:nvPicPr>
        <p:blipFill>
          <a:blip r:embed="rId5"/>
          <a:stretch>
            <a:fillRect/>
          </a:stretch>
        </p:blipFill>
        <p:spPr>
          <a:xfrm>
            <a:off x="7027872" y="4983664"/>
            <a:ext cx="748809" cy="918993"/>
          </a:xfrm>
        </p:spPr>
      </p:pic>
      <p:pic>
        <p:nvPicPr>
          <p:cNvPr id="14" name="Image 13">
            <a:extLst>
              <a:ext uri="{FF2B5EF4-FFF2-40B4-BE49-F238E27FC236}">
                <a16:creationId xmlns:a16="http://schemas.microsoft.com/office/drawing/2014/main" id="{ECB2A571-BC0A-A946-A3BD-69F8E7D95223}"/>
              </a:ext>
            </a:extLst>
          </p:cNvPr>
          <p:cNvPicPr>
            <a:picLocks noChangeAspect="1"/>
          </p:cNvPicPr>
          <p:nvPr/>
        </p:nvPicPr>
        <p:blipFill>
          <a:blip r:embed="rId6"/>
          <a:stretch>
            <a:fillRect/>
          </a:stretch>
        </p:blipFill>
        <p:spPr>
          <a:xfrm>
            <a:off x="6314454" y="4989883"/>
            <a:ext cx="469810" cy="912774"/>
          </a:xfrm>
          <a:prstGeom prst="rect">
            <a:avLst/>
          </a:prstGeom>
        </p:spPr>
      </p:pic>
      <p:pic>
        <p:nvPicPr>
          <p:cNvPr id="16" name="Image 15">
            <a:extLst>
              <a:ext uri="{FF2B5EF4-FFF2-40B4-BE49-F238E27FC236}">
                <a16:creationId xmlns:a16="http://schemas.microsoft.com/office/drawing/2014/main" id="{EFEB7DB2-7B94-3241-B2AE-AF8D41B3840A}"/>
              </a:ext>
            </a:extLst>
          </p:cNvPr>
          <p:cNvPicPr>
            <a:picLocks noChangeAspect="1"/>
          </p:cNvPicPr>
          <p:nvPr/>
        </p:nvPicPr>
        <p:blipFill>
          <a:blip r:embed="rId7"/>
          <a:stretch>
            <a:fillRect/>
          </a:stretch>
        </p:blipFill>
        <p:spPr>
          <a:xfrm>
            <a:off x="4620962" y="4994344"/>
            <a:ext cx="776739" cy="943555"/>
          </a:xfrm>
          <a:prstGeom prst="rect">
            <a:avLst/>
          </a:prstGeom>
        </p:spPr>
      </p:pic>
      <p:pic>
        <p:nvPicPr>
          <p:cNvPr id="18" name="Image 17">
            <a:extLst>
              <a:ext uri="{FF2B5EF4-FFF2-40B4-BE49-F238E27FC236}">
                <a16:creationId xmlns:a16="http://schemas.microsoft.com/office/drawing/2014/main" id="{C3169574-D0EA-6544-A124-CCFAF2D948BD}"/>
              </a:ext>
            </a:extLst>
          </p:cNvPr>
          <p:cNvPicPr>
            <a:picLocks noChangeAspect="1"/>
          </p:cNvPicPr>
          <p:nvPr/>
        </p:nvPicPr>
        <p:blipFill>
          <a:blip r:embed="rId8"/>
          <a:stretch>
            <a:fillRect/>
          </a:stretch>
        </p:blipFill>
        <p:spPr>
          <a:xfrm>
            <a:off x="7871943" y="4875212"/>
            <a:ext cx="535691" cy="1212746"/>
          </a:xfrm>
          <a:prstGeom prst="rect">
            <a:avLst/>
          </a:prstGeom>
        </p:spPr>
      </p:pic>
      <p:sp>
        <p:nvSpPr>
          <p:cNvPr id="3" name="ZoneTexte 2">
            <a:extLst>
              <a:ext uri="{FF2B5EF4-FFF2-40B4-BE49-F238E27FC236}">
                <a16:creationId xmlns:a16="http://schemas.microsoft.com/office/drawing/2014/main" id="{42722298-9979-EE49-8C08-8974671ACBDE}"/>
              </a:ext>
            </a:extLst>
          </p:cNvPr>
          <p:cNvSpPr txBox="1"/>
          <p:nvPr/>
        </p:nvSpPr>
        <p:spPr>
          <a:xfrm>
            <a:off x="2434227" y="5119626"/>
            <a:ext cx="2462878" cy="369332"/>
          </a:xfrm>
          <a:prstGeom prst="rect">
            <a:avLst/>
          </a:prstGeom>
          <a:noFill/>
        </p:spPr>
        <p:txBody>
          <a:bodyPr wrap="square" rtlCol="0">
            <a:spAutoFit/>
          </a:bodyPr>
          <a:lstStyle/>
          <a:p>
            <a:r>
              <a:rPr lang="fr-FR" dirty="0"/>
              <a:t>120.000 m² UVC safe</a:t>
            </a:r>
          </a:p>
        </p:txBody>
      </p:sp>
    </p:spTree>
    <p:extLst>
      <p:ext uri="{BB962C8B-B14F-4D97-AF65-F5344CB8AC3E}">
        <p14:creationId xmlns:p14="http://schemas.microsoft.com/office/powerpoint/2010/main" val="2539555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7C6A923-3B0E-1E4C-83A7-F2641867EBD8}"/>
              </a:ext>
            </a:extLst>
          </p:cNvPr>
          <p:cNvSpPr>
            <a:spLocks noGrp="1"/>
          </p:cNvSpPr>
          <p:nvPr>
            <p:ph type="title"/>
          </p:nvPr>
        </p:nvSpPr>
        <p:spPr/>
        <p:txBody>
          <a:bodyPr/>
          <a:lstStyle/>
          <a:p>
            <a:endParaRPr lang="fr-FR" dirty="0"/>
          </a:p>
        </p:txBody>
      </p:sp>
      <p:sp>
        <p:nvSpPr>
          <p:cNvPr id="4" name="Espace réservé du pied de page 3">
            <a:extLst>
              <a:ext uri="{FF2B5EF4-FFF2-40B4-BE49-F238E27FC236}">
                <a16:creationId xmlns:a16="http://schemas.microsoft.com/office/drawing/2014/main" id="{B0A13E32-F5B0-9D41-B237-E264D8C4A989}"/>
              </a:ext>
            </a:extLst>
          </p:cNvPr>
          <p:cNvSpPr>
            <a:spLocks noGrp="1"/>
          </p:cNvSpPr>
          <p:nvPr>
            <p:ph type="ftr" sz="quarter" idx="11"/>
          </p:nvPr>
        </p:nvSpPr>
        <p:spPr/>
        <p:txBody>
          <a:bodyPr/>
          <a:lstStyle/>
          <a:p>
            <a:r>
              <a:rPr lang="fr-FR"/>
              <a:t>LobbyZ - Durbuy safest city in the world</a:t>
            </a:r>
            <a:endParaRPr lang="fr-FR" dirty="0"/>
          </a:p>
        </p:txBody>
      </p:sp>
      <p:pic>
        <p:nvPicPr>
          <p:cNvPr id="10" name="Espace réservé du contenu 9">
            <a:extLst>
              <a:ext uri="{FF2B5EF4-FFF2-40B4-BE49-F238E27FC236}">
                <a16:creationId xmlns:a16="http://schemas.microsoft.com/office/drawing/2014/main" id="{631F6E47-7E03-4E45-B0FD-1B868BD880A8}"/>
              </a:ext>
            </a:extLst>
          </p:cNvPr>
          <p:cNvPicPr>
            <a:picLocks noGrp="1" noChangeAspect="1"/>
          </p:cNvPicPr>
          <p:nvPr>
            <p:ph idx="1"/>
          </p:nvPr>
        </p:nvPicPr>
        <p:blipFill>
          <a:blip r:embed="rId2"/>
          <a:stretch>
            <a:fillRect/>
          </a:stretch>
        </p:blipFill>
        <p:spPr>
          <a:xfrm>
            <a:off x="226031" y="1"/>
            <a:ext cx="8671389" cy="2444018"/>
          </a:xfrm>
        </p:spPr>
      </p:pic>
      <p:pic>
        <p:nvPicPr>
          <p:cNvPr id="2050" name="Picture 2" descr="AIRsteril NZ Ltd - Overview, Competitors, and Employees | Apollo.io">
            <a:extLst>
              <a:ext uri="{FF2B5EF4-FFF2-40B4-BE49-F238E27FC236}">
                <a16:creationId xmlns:a16="http://schemas.microsoft.com/office/drawing/2014/main" id="{70C22A2B-3282-0345-AB9C-473A316034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914" y="35960"/>
            <a:ext cx="2372100" cy="23721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5" name="Image 14">
            <a:extLst>
              <a:ext uri="{FF2B5EF4-FFF2-40B4-BE49-F238E27FC236}">
                <a16:creationId xmlns:a16="http://schemas.microsoft.com/office/drawing/2014/main" id="{1BEE69CA-C938-DD4F-BF1E-6181B8929B0A}"/>
              </a:ext>
            </a:extLst>
          </p:cNvPr>
          <p:cNvPicPr>
            <a:picLocks noChangeAspect="1"/>
          </p:cNvPicPr>
          <p:nvPr/>
        </p:nvPicPr>
        <p:blipFill>
          <a:blip r:embed="rId4"/>
          <a:stretch>
            <a:fillRect/>
          </a:stretch>
        </p:blipFill>
        <p:spPr>
          <a:xfrm>
            <a:off x="354343" y="3286145"/>
            <a:ext cx="3956585" cy="3094104"/>
          </a:xfrm>
          <a:prstGeom prst="rect">
            <a:avLst/>
          </a:prstGeom>
        </p:spPr>
      </p:pic>
      <p:pic>
        <p:nvPicPr>
          <p:cNvPr id="2052" name="Picture 4" descr="Luxibel | AED Group">
            <a:extLst>
              <a:ext uri="{FF2B5EF4-FFF2-40B4-BE49-F238E27FC236}">
                <a16:creationId xmlns:a16="http://schemas.microsoft.com/office/drawing/2014/main" id="{92125C1E-A7CA-4549-BDBA-EB8D2C4FC6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2298" y="2803612"/>
            <a:ext cx="2315003" cy="1554359"/>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 18">
            <a:extLst>
              <a:ext uri="{FF2B5EF4-FFF2-40B4-BE49-F238E27FC236}">
                <a16:creationId xmlns:a16="http://schemas.microsoft.com/office/drawing/2014/main" id="{103D220E-5920-E942-82DD-71EFDB59B30A}"/>
              </a:ext>
            </a:extLst>
          </p:cNvPr>
          <p:cNvPicPr>
            <a:picLocks noChangeAspect="1"/>
          </p:cNvPicPr>
          <p:nvPr/>
        </p:nvPicPr>
        <p:blipFill>
          <a:blip r:embed="rId6"/>
          <a:stretch>
            <a:fillRect/>
          </a:stretch>
        </p:blipFill>
        <p:spPr>
          <a:xfrm>
            <a:off x="5226912" y="5220766"/>
            <a:ext cx="3226099" cy="1562578"/>
          </a:xfrm>
          <a:prstGeom prst="rect">
            <a:avLst/>
          </a:prstGeom>
        </p:spPr>
      </p:pic>
      <p:sp>
        <p:nvSpPr>
          <p:cNvPr id="20" name="ZoneTexte 19">
            <a:extLst>
              <a:ext uri="{FF2B5EF4-FFF2-40B4-BE49-F238E27FC236}">
                <a16:creationId xmlns:a16="http://schemas.microsoft.com/office/drawing/2014/main" id="{20DA1691-BF3D-7F4B-8033-1E23C914260F}"/>
              </a:ext>
            </a:extLst>
          </p:cNvPr>
          <p:cNvSpPr txBox="1"/>
          <p:nvPr/>
        </p:nvSpPr>
        <p:spPr>
          <a:xfrm>
            <a:off x="354343" y="2680416"/>
            <a:ext cx="8425975" cy="338554"/>
          </a:xfrm>
          <a:prstGeom prst="rect">
            <a:avLst/>
          </a:prstGeom>
          <a:solidFill>
            <a:schemeClr val="accent1"/>
          </a:solidFill>
        </p:spPr>
        <p:txBody>
          <a:bodyPr wrap="square" rtlCol="0">
            <a:spAutoFit/>
          </a:bodyPr>
          <a:lstStyle/>
          <a:p>
            <a:pPr algn="ctr"/>
            <a:r>
              <a:rPr lang="nl-NL" sz="1600" b="1" dirty="0">
                <a:solidFill>
                  <a:schemeClr val="bg1"/>
                </a:solidFill>
              </a:rPr>
              <a:t>3 complementaire Europese UVC-technologieën die door Belgen zijn gecreëerd of verdeeld</a:t>
            </a:r>
            <a:endParaRPr lang="fr-FR" b="1" dirty="0">
              <a:solidFill>
                <a:schemeClr val="bg1"/>
              </a:solidFill>
            </a:endParaRPr>
          </a:p>
        </p:txBody>
      </p:sp>
      <p:pic>
        <p:nvPicPr>
          <p:cNvPr id="22" name="Image 21">
            <a:extLst>
              <a:ext uri="{FF2B5EF4-FFF2-40B4-BE49-F238E27FC236}">
                <a16:creationId xmlns:a16="http://schemas.microsoft.com/office/drawing/2014/main" id="{5D4723EC-9B6A-054D-B4F3-276D11EEF1FA}"/>
              </a:ext>
            </a:extLst>
          </p:cNvPr>
          <p:cNvPicPr>
            <a:picLocks noChangeAspect="1"/>
          </p:cNvPicPr>
          <p:nvPr/>
        </p:nvPicPr>
        <p:blipFill>
          <a:blip r:embed="rId7"/>
          <a:stretch>
            <a:fillRect/>
          </a:stretch>
        </p:blipFill>
        <p:spPr>
          <a:xfrm>
            <a:off x="5109874" y="3928378"/>
            <a:ext cx="3460173" cy="1370427"/>
          </a:xfrm>
          <a:prstGeom prst="rect">
            <a:avLst/>
          </a:prstGeom>
        </p:spPr>
      </p:pic>
      <p:sp>
        <p:nvSpPr>
          <p:cNvPr id="3" name="ZoneTexte 2"/>
          <p:cNvSpPr txBox="1"/>
          <p:nvPr/>
        </p:nvSpPr>
        <p:spPr>
          <a:xfrm>
            <a:off x="2745897" y="4613591"/>
            <a:ext cx="1565031" cy="923330"/>
          </a:xfrm>
          <a:prstGeom prst="rect">
            <a:avLst/>
          </a:prstGeom>
          <a:solidFill>
            <a:schemeClr val="accent3">
              <a:lumMod val="60000"/>
              <a:lumOff val="40000"/>
            </a:schemeClr>
          </a:solidFill>
        </p:spPr>
        <p:txBody>
          <a:bodyPr wrap="square" rtlCol="0">
            <a:spAutoFit/>
          </a:bodyPr>
          <a:lstStyle/>
          <a:p>
            <a:pPr algn="ctr"/>
            <a:r>
              <a:rPr lang="nl-BE" sz="900" b="1" dirty="0">
                <a:solidFill>
                  <a:schemeClr val="accent3">
                    <a:lumMod val="50000"/>
                  </a:schemeClr>
                </a:solidFill>
              </a:rPr>
              <a:t>Houd uw leef- en werkomgeving vrij van bacteriën, virussen en schimmels!</a:t>
            </a:r>
          </a:p>
          <a:p>
            <a:pPr algn="ctr"/>
            <a:endParaRPr lang="nl-BE" sz="900" b="1" dirty="0">
              <a:solidFill>
                <a:schemeClr val="accent3">
                  <a:lumMod val="50000"/>
                </a:schemeClr>
              </a:solidFill>
            </a:endParaRPr>
          </a:p>
          <a:p>
            <a:pPr algn="ctr"/>
            <a:r>
              <a:rPr lang="nl-BE" sz="900" b="1" dirty="0">
                <a:solidFill>
                  <a:schemeClr val="accent3">
                    <a:lumMod val="50000"/>
                  </a:schemeClr>
                </a:solidFill>
              </a:rPr>
              <a:t>Kan overal worden ingezet</a:t>
            </a:r>
          </a:p>
        </p:txBody>
      </p:sp>
      <p:sp>
        <p:nvSpPr>
          <p:cNvPr id="5" name="ZoneTexte 4"/>
          <p:cNvSpPr txBox="1"/>
          <p:nvPr/>
        </p:nvSpPr>
        <p:spPr>
          <a:xfrm>
            <a:off x="6820377" y="4323582"/>
            <a:ext cx="1749669" cy="1231106"/>
          </a:xfrm>
          <a:prstGeom prst="rect">
            <a:avLst/>
          </a:prstGeom>
          <a:solidFill>
            <a:schemeClr val="bg1"/>
          </a:solidFill>
        </p:spPr>
        <p:txBody>
          <a:bodyPr wrap="square" rtlCol="0">
            <a:spAutoFit/>
          </a:bodyPr>
          <a:lstStyle/>
          <a:p>
            <a:r>
              <a:rPr lang="nl-BE" sz="800" dirty="0">
                <a:solidFill>
                  <a:schemeClr val="tx1">
                    <a:lumMod val="50000"/>
                    <a:lumOff val="50000"/>
                  </a:schemeClr>
                </a:solidFill>
              </a:rPr>
              <a:t>Toestel  voor indirecte UVC zuivering van de lucht</a:t>
            </a:r>
          </a:p>
          <a:p>
            <a:endParaRPr lang="nl-BE" sz="800" dirty="0">
              <a:solidFill>
                <a:schemeClr val="tx1">
                  <a:lumMod val="50000"/>
                  <a:lumOff val="50000"/>
                </a:schemeClr>
              </a:solidFill>
            </a:endParaRPr>
          </a:p>
          <a:p>
            <a:r>
              <a:rPr lang="nl-BE" sz="800" dirty="0">
                <a:solidFill>
                  <a:schemeClr val="tx1">
                    <a:lumMod val="50000"/>
                    <a:lumOff val="50000"/>
                  </a:schemeClr>
                </a:solidFill>
              </a:rPr>
              <a:t>B AIR V2 ontsmet de lucht 24u/24 in aanwezigheid van mensen en dieren. Het vernietigt bacteriën, virussen en  kiemcellen van schimmels en zwammen in de lucht.</a:t>
            </a:r>
          </a:p>
          <a:p>
            <a:endParaRPr lang="nl-BE" sz="1000" dirty="0"/>
          </a:p>
        </p:txBody>
      </p:sp>
      <p:sp>
        <p:nvSpPr>
          <p:cNvPr id="6" name="ZoneTexte 5"/>
          <p:cNvSpPr txBox="1"/>
          <p:nvPr/>
        </p:nvSpPr>
        <p:spPr>
          <a:xfrm>
            <a:off x="4932485" y="5536921"/>
            <a:ext cx="1608992" cy="738664"/>
          </a:xfrm>
          <a:prstGeom prst="rect">
            <a:avLst/>
          </a:prstGeom>
          <a:solidFill>
            <a:schemeClr val="bg1"/>
          </a:solidFill>
        </p:spPr>
        <p:txBody>
          <a:bodyPr wrap="square" rtlCol="0">
            <a:spAutoFit/>
          </a:bodyPr>
          <a:lstStyle/>
          <a:p>
            <a:r>
              <a:rPr lang="nl-BE" sz="700" b="1" dirty="0"/>
              <a:t>Grote oppervlakken</a:t>
            </a:r>
          </a:p>
          <a:p>
            <a:pPr marL="171450" indent="-171450">
              <a:buFont typeface="Arial" panose="020B0604020202020204" pitchFamily="34" charset="0"/>
              <a:buChar char="•"/>
            </a:pPr>
            <a:r>
              <a:rPr lang="nl-BE" sz="700" dirty="0"/>
              <a:t>Voor oppervlakken &gt; 10,000 m²</a:t>
            </a:r>
          </a:p>
          <a:p>
            <a:pPr marL="171450" indent="-171450">
              <a:buFont typeface="Arial" panose="020B0604020202020204" pitchFamily="34" charset="0"/>
              <a:buChar char="•"/>
            </a:pPr>
            <a:r>
              <a:rPr lang="nl-BE" sz="700" dirty="0"/>
              <a:t>Capaciteit: 10,000 m³/uur</a:t>
            </a:r>
          </a:p>
          <a:p>
            <a:pPr marL="171450" indent="-171450">
              <a:buFont typeface="Arial" panose="020B0604020202020204" pitchFamily="34" charset="0"/>
              <a:buChar char="•"/>
            </a:pPr>
            <a:r>
              <a:rPr lang="nl-BE" sz="700" dirty="0"/>
              <a:t>Breedte: 0,8m</a:t>
            </a:r>
          </a:p>
          <a:p>
            <a:pPr marL="171450" indent="-171450">
              <a:buFont typeface="Arial" panose="020B0604020202020204" pitchFamily="34" charset="0"/>
              <a:buChar char="•"/>
            </a:pPr>
            <a:r>
              <a:rPr lang="nl-BE" sz="700" dirty="0"/>
              <a:t>Hoogte: 1,25- 3,00m</a:t>
            </a:r>
          </a:p>
          <a:p>
            <a:pPr marL="171450" indent="-171450">
              <a:buFont typeface="Arial" panose="020B0604020202020204" pitchFamily="34" charset="0"/>
              <a:buChar char="•"/>
            </a:pPr>
            <a:r>
              <a:rPr lang="nl-BE" sz="700" dirty="0"/>
              <a:t>Vermogen: 2000 watt</a:t>
            </a:r>
          </a:p>
        </p:txBody>
      </p:sp>
      <p:sp>
        <p:nvSpPr>
          <p:cNvPr id="7" name="ZoneTexte 6"/>
          <p:cNvSpPr txBox="1"/>
          <p:nvPr/>
        </p:nvSpPr>
        <p:spPr>
          <a:xfrm>
            <a:off x="539028" y="3666768"/>
            <a:ext cx="2206869" cy="261610"/>
          </a:xfrm>
          <a:prstGeom prst="rect">
            <a:avLst/>
          </a:prstGeom>
          <a:solidFill>
            <a:schemeClr val="bg1"/>
          </a:solidFill>
        </p:spPr>
        <p:txBody>
          <a:bodyPr wrap="square" rtlCol="0">
            <a:spAutoFit/>
          </a:bodyPr>
          <a:lstStyle/>
          <a:p>
            <a:r>
              <a:rPr lang="nl-BE" sz="1100" b="1" dirty="0"/>
              <a:t>(Mobiele) UV luchtsterilisator</a:t>
            </a:r>
          </a:p>
        </p:txBody>
      </p:sp>
    </p:spTree>
    <p:extLst>
      <p:ext uri="{BB962C8B-B14F-4D97-AF65-F5344CB8AC3E}">
        <p14:creationId xmlns:p14="http://schemas.microsoft.com/office/powerpoint/2010/main" val="1670571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nl-BE" dirty="0">
                <a:solidFill>
                  <a:schemeClr val="bg1"/>
                </a:solidFill>
              </a:rPr>
              <a:t>Informatie </a:t>
            </a:r>
          </a:p>
        </p:txBody>
      </p:sp>
      <p:sp>
        <p:nvSpPr>
          <p:cNvPr id="5" name="Espace réservé du pied de page 4">
            <a:extLst>
              <a:ext uri="{FF2B5EF4-FFF2-40B4-BE49-F238E27FC236}">
                <a16:creationId xmlns:a16="http://schemas.microsoft.com/office/drawing/2014/main" id="{6DEF643C-7413-964A-9559-EC00FF204062}"/>
              </a:ext>
            </a:extLst>
          </p:cNvPr>
          <p:cNvSpPr>
            <a:spLocks noGrp="1"/>
          </p:cNvSpPr>
          <p:nvPr>
            <p:ph type="ftr" sz="quarter" idx="11"/>
          </p:nvPr>
        </p:nvSpPr>
        <p:spPr/>
        <p:txBody>
          <a:bodyPr/>
          <a:lstStyle/>
          <a:p>
            <a:r>
              <a:rPr lang="fr-FR" dirty="0"/>
              <a:t>LobbyZ - Durbuy safest city in the world</a:t>
            </a:r>
          </a:p>
        </p:txBody>
      </p:sp>
      <p:sp>
        <p:nvSpPr>
          <p:cNvPr id="6" name="ZoneTexte 5"/>
          <p:cNvSpPr txBox="1"/>
          <p:nvPr/>
        </p:nvSpPr>
        <p:spPr>
          <a:xfrm>
            <a:off x="806173" y="1899478"/>
            <a:ext cx="7675217" cy="3416320"/>
          </a:xfrm>
          <a:prstGeom prst="rect">
            <a:avLst/>
          </a:prstGeom>
          <a:noFill/>
        </p:spPr>
        <p:txBody>
          <a:bodyPr wrap="square" rtlCol="0">
            <a:spAutoFit/>
          </a:bodyPr>
          <a:lstStyle/>
          <a:p>
            <a:r>
              <a:rPr lang="nl-BE" dirty="0" err="1"/>
              <a:t>LobbyZ</a:t>
            </a:r>
            <a:r>
              <a:rPr lang="nl-BE" dirty="0"/>
              <a:t> </a:t>
            </a:r>
            <a:r>
              <a:rPr lang="nl-BE" dirty="0" err="1"/>
              <a:t>srl</a:t>
            </a:r>
            <a:r>
              <a:rPr lang="nl-BE" dirty="0"/>
              <a:t>/bv </a:t>
            </a:r>
          </a:p>
          <a:p>
            <a:r>
              <a:rPr lang="nl-BE" dirty="0"/>
              <a:t>Ontwerper en integrator van UVC oplossingen</a:t>
            </a:r>
          </a:p>
          <a:p>
            <a:endParaRPr lang="nl-BE" dirty="0"/>
          </a:p>
          <a:p>
            <a:r>
              <a:rPr lang="nl-BE" dirty="0" err="1"/>
              <a:t>Brugmannlaan</a:t>
            </a:r>
            <a:r>
              <a:rPr lang="nl-BE" dirty="0"/>
              <a:t> 27, 6de verdieping</a:t>
            </a:r>
          </a:p>
          <a:p>
            <a:r>
              <a:rPr lang="nl-BE" dirty="0"/>
              <a:t>1060 Brussel</a:t>
            </a:r>
          </a:p>
          <a:p>
            <a:endParaRPr lang="nl-BE" dirty="0"/>
          </a:p>
          <a:p>
            <a:r>
              <a:rPr lang="nl-BE" dirty="0"/>
              <a:t>BTW		BE 0677.950.915</a:t>
            </a:r>
          </a:p>
          <a:p>
            <a:endParaRPr lang="nl-BE" dirty="0"/>
          </a:p>
          <a:p>
            <a:r>
              <a:rPr lang="nl-BE" dirty="0"/>
              <a:t>GSM		0478 56 76 56</a:t>
            </a:r>
          </a:p>
          <a:p>
            <a:r>
              <a:rPr lang="nl-BE" dirty="0"/>
              <a:t>Mail		</a:t>
            </a:r>
            <a:r>
              <a:rPr lang="nl-BE" dirty="0">
                <a:solidFill>
                  <a:srgbClr val="BD0330"/>
                </a:solidFill>
                <a:hlinkClick r:id="rId2"/>
              </a:rPr>
              <a:t>info@lobbyz.be</a:t>
            </a:r>
            <a:endParaRPr lang="nl-BE" dirty="0">
              <a:solidFill>
                <a:srgbClr val="BD0330"/>
              </a:solidFill>
            </a:endParaRPr>
          </a:p>
          <a:p>
            <a:endParaRPr lang="nl-BE" dirty="0"/>
          </a:p>
          <a:p>
            <a:r>
              <a:rPr lang="nl-BE" dirty="0"/>
              <a:t>Belfius	BE67 0689 0683 9687</a:t>
            </a:r>
          </a:p>
        </p:txBody>
      </p:sp>
    </p:spTree>
    <p:extLst>
      <p:ext uri="{BB962C8B-B14F-4D97-AF65-F5344CB8AC3E}">
        <p14:creationId xmlns:p14="http://schemas.microsoft.com/office/powerpoint/2010/main" val="2872224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nl-BE" dirty="0">
                <a:solidFill>
                  <a:schemeClr val="bg1"/>
                </a:solidFill>
              </a:rPr>
              <a:t>Met het virus leren leven</a:t>
            </a:r>
          </a:p>
        </p:txBody>
      </p:sp>
      <p:sp>
        <p:nvSpPr>
          <p:cNvPr id="5" name="Espace réservé du pied de page 4">
            <a:extLst>
              <a:ext uri="{FF2B5EF4-FFF2-40B4-BE49-F238E27FC236}">
                <a16:creationId xmlns:a16="http://schemas.microsoft.com/office/drawing/2014/main" id="{53791835-2D0C-1E48-9DF9-E1315AA128F3}"/>
              </a:ext>
            </a:extLst>
          </p:cNvPr>
          <p:cNvSpPr>
            <a:spLocks noGrp="1"/>
          </p:cNvSpPr>
          <p:nvPr>
            <p:ph type="ftr" sz="quarter" idx="11"/>
          </p:nvPr>
        </p:nvSpPr>
        <p:spPr/>
        <p:txBody>
          <a:bodyPr/>
          <a:lstStyle/>
          <a:p>
            <a:r>
              <a:rPr lang="fr-FR" dirty="0"/>
              <a:t>LobbyZ - Durbuy the safest city in the world</a:t>
            </a:r>
          </a:p>
        </p:txBody>
      </p:sp>
      <p:sp>
        <p:nvSpPr>
          <p:cNvPr id="6" name="ZoneTexte 5"/>
          <p:cNvSpPr txBox="1"/>
          <p:nvPr/>
        </p:nvSpPr>
        <p:spPr>
          <a:xfrm>
            <a:off x="806173" y="1899478"/>
            <a:ext cx="7675217" cy="4185761"/>
          </a:xfrm>
          <a:prstGeom prst="rect">
            <a:avLst/>
          </a:prstGeom>
          <a:noFill/>
        </p:spPr>
        <p:txBody>
          <a:bodyPr wrap="square" rtlCol="0">
            <a:spAutoFit/>
          </a:bodyPr>
          <a:lstStyle/>
          <a:p>
            <a:r>
              <a:rPr lang="nl-BE" sz="2000" b="1" dirty="0"/>
              <a:t>Vaststelling</a:t>
            </a:r>
            <a:r>
              <a:rPr lang="nl-BE" dirty="0"/>
              <a:t>	</a:t>
            </a:r>
            <a:r>
              <a:rPr lang="nl-NL" sz="1600" dirty="0"/>
              <a:t>De afgelopen zes maanden werd de Covid-19-crisis als een noodtoestand 			beheerd in de hoop dat ze van voorbijgaande aard zou zijn.</a:t>
            </a:r>
          </a:p>
          <a:p>
            <a:endParaRPr lang="nl-NL" sz="1600" dirty="0"/>
          </a:p>
          <a:p>
            <a:r>
              <a:rPr lang="nl-NL" sz="1600" dirty="0"/>
              <a:t>			De politieke en economische besluitvormers begrijpen vandaag dat het 				beheer van deze crisis helaas zal aanslepen.</a:t>
            </a:r>
          </a:p>
          <a:p>
            <a:endParaRPr lang="nl-NL" sz="1600" dirty="0"/>
          </a:p>
          <a:p>
            <a:r>
              <a:rPr lang="nl-NL" sz="1600" dirty="0"/>
              <a:t>			We moeten leren leven met het virus (de virussen) en onze levensstijl en 			gewoontes aanpassen met het oog op een volgende crisis.</a:t>
            </a:r>
            <a:r>
              <a:rPr lang="nl-BE" sz="1600" dirty="0"/>
              <a:t> </a:t>
            </a:r>
            <a:r>
              <a:rPr lang="nl-BE" dirty="0"/>
              <a:t>	</a:t>
            </a:r>
          </a:p>
          <a:p>
            <a:endParaRPr lang="nl-BE" dirty="0"/>
          </a:p>
          <a:p>
            <a:r>
              <a:rPr lang="nl-BE" sz="2000" b="1" dirty="0"/>
              <a:t>Oplossingen</a:t>
            </a:r>
            <a:r>
              <a:rPr lang="nl-BE" dirty="0"/>
              <a:t>	</a:t>
            </a:r>
            <a:r>
              <a:rPr lang="nl-NL" sz="1600" dirty="0"/>
              <a:t>Eenvoudige oplossingen kunnen de verspreiding van het virus indijken: 				sociale afstand, mondmasker, hydroalcoholische gel, opsporing van 				koorts, identificatie, coronatoepassingen...</a:t>
            </a:r>
          </a:p>
          <a:p>
            <a:endParaRPr lang="nl-BE" sz="800" dirty="0"/>
          </a:p>
          <a:p>
            <a:r>
              <a:rPr lang="nl-BE" dirty="0"/>
              <a:t>			</a:t>
            </a:r>
            <a:r>
              <a:rPr lang="nl-BE" sz="1600" b="1" dirty="0">
                <a:solidFill>
                  <a:srgbClr val="0070C0"/>
                </a:solidFill>
              </a:rPr>
              <a:t>UVC</a:t>
            </a:r>
            <a:r>
              <a:rPr lang="nl-NL" sz="1600" b="1" dirty="0">
                <a:solidFill>
                  <a:srgbClr val="0070C0"/>
                </a:solidFill>
              </a:rPr>
              <a:t>-technologieën in combinatie met andere technologische innovaties 			kunnen het virus in gesloten ruimten tot 99,9% uitroeien 						(technologieën in bijlage 1).</a:t>
            </a:r>
            <a:r>
              <a:rPr lang="nl-BE" sz="1600" b="1" dirty="0">
                <a:solidFill>
                  <a:srgbClr val="0070C0"/>
                </a:solidFill>
              </a:rPr>
              <a:t> </a:t>
            </a:r>
            <a:r>
              <a:rPr lang="nl-BE" dirty="0"/>
              <a:t>	</a:t>
            </a:r>
          </a:p>
        </p:txBody>
      </p:sp>
    </p:spTree>
    <p:extLst>
      <p:ext uri="{BB962C8B-B14F-4D97-AF65-F5344CB8AC3E}">
        <p14:creationId xmlns:p14="http://schemas.microsoft.com/office/powerpoint/2010/main" val="4252249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nl-BE" dirty="0">
                <a:solidFill>
                  <a:schemeClr val="bg1"/>
                </a:solidFill>
              </a:rPr>
              <a:t>Wordt Durbuy de eerste</a:t>
            </a:r>
            <a:br>
              <a:rPr lang="nl-BE" dirty="0">
                <a:solidFill>
                  <a:schemeClr val="bg1"/>
                </a:solidFill>
              </a:rPr>
            </a:br>
            <a:r>
              <a:rPr lang="nl-BE" dirty="0">
                <a:solidFill>
                  <a:schemeClr val="bg1"/>
                </a:solidFill>
              </a:rPr>
              <a:t>“Air Virus Free” stad ter wereld?</a:t>
            </a:r>
          </a:p>
        </p:txBody>
      </p:sp>
      <p:sp>
        <p:nvSpPr>
          <p:cNvPr id="6" name="ZoneTexte 5"/>
          <p:cNvSpPr txBox="1"/>
          <p:nvPr/>
        </p:nvSpPr>
        <p:spPr>
          <a:xfrm>
            <a:off x="685763" y="1708923"/>
            <a:ext cx="7772473" cy="4647426"/>
          </a:xfrm>
          <a:prstGeom prst="rect">
            <a:avLst/>
          </a:prstGeom>
          <a:noFill/>
        </p:spPr>
        <p:txBody>
          <a:bodyPr wrap="square" rtlCol="0">
            <a:spAutoFit/>
          </a:bodyPr>
          <a:lstStyle/>
          <a:p>
            <a:pPr algn="just"/>
            <a:r>
              <a:rPr lang="nl-NL" sz="1600" dirty="0"/>
              <a:t>In mei 2020 koos Brussels Expo voor </a:t>
            </a:r>
            <a:r>
              <a:rPr lang="nl-NL" sz="1600" dirty="0" err="1"/>
              <a:t>LobbyZ</a:t>
            </a:r>
            <a:r>
              <a:rPr lang="nl-NL" sz="1600" dirty="0"/>
              <a:t> om 124.000 m² hallen en kantoren uit te rusten met 1.400 UVC </a:t>
            </a:r>
            <a:r>
              <a:rPr lang="nl-NL" sz="1600" dirty="0" err="1"/>
              <a:t>AirSteril</a:t>
            </a:r>
            <a:r>
              <a:rPr lang="nl-NL" sz="1600" dirty="0"/>
              <a:t> toestellen (zie bijlage 2).</a:t>
            </a:r>
          </a:p>
          <a:p>
            <a:pPr algn="just"/>
            <a:endParaRPr lang="nl-NL" sz="1600" dirty="0"/>
          </a:p>
          <a:p>
            <a:pPr algn="just"/>
            <a:r>
              <a:rPr lang="nl-NL" sz="1600" dirty="0"/>
              <a:t>Sinds deze zomer buigt een werkgroep van de voornaamste stakeholders in Brussel zich over de uitrusting van stad met deze technologieën. De omvang van de markt en de uitdagingen zijn zodanig groot dat we hebben besloten om andere sites te contacteren.</a:t>
            </a:r>
          </a:p>
          <a:p>
            <a:pPr algn="just"/>
            <a:endParaRPr lang="nl-BE" sz="800" dirty="0"/>
          </a:p>
          <a:p>
            <a:pPr algn="just"/>
            <a:r>
              <a:rPr lang="nl-BE" sz="1600" b="1" dirty="0">
                <a:solidFill>
                  <a:srgbClr val="0070C0"/>
                </a:solidFill>
              </a:rPr>
              <a:t>Durbuy leek het perfecte compromis te bieden:</a:t>
            </a:r>
          </a:p>
          <a:p>
            <a:pPr algn="just"/>
            <a:endParaRPr lang="nl-BE" sz="1000" dirty="0"/>
          </a:p>
          <a:p>
            <a:pPr marL="342900" indent="-342900" algn="just">
              <a:buAutoNum type="arabicPeriod"/>
            </a:pPr>
            <a:r>
              <a:rPr lang="nl-BE" sz="1600" dirty="0"/>
              <a:t>Het restaurant “Le </a:t>
            </a:r>
            <a:r>
              <a:rPr lang="nl-BE" sz="1600" dirty="0" err="1"/>
              <a:t>Sanglier</a:t>
            </a:r>
            <a:r>
              <a:rPr lang="nl-BE" sz="1600" dirty="0"/>
              <a:t> des </a:t>
            </a:r>
            <a:r>
              <a:rPr lang="nl-BE" sz="1600" dirty="0" err="1"/>
              <a:t>Ardennes</a:t>
            </a:r>
            <a:r>
              <a:rPr lang="nl-BE" sz="1600" dirty="0"/>
              <a:t>” koos </a:t>
            </a:r>
            <a:r>
              <a:rPr lang="nl-NL" sz="1600" dirty="0"/>
              <a:t>voor een soortgelijke technologie (UVC </a:t>
            </a:r>
            <a:r>
              <a:rPr lang="nl-NL" sz="1600" dirty="0" err="1"/>
              <a:t>Fagron</a:t>
            </a:r>
            <a:r>
              <a:rPr lang="nl-NL" sz="1600" dirty="0"/>
              <a:t>) - op zich een precedent;</a:t>
            </a:r>
            <a:endParaRPr lang="nl-BE" sz="1600" dirty="0"/>
          </a:p>
          <a:p>
            <a:pPr marL="342900" indent="-342900" algn="just">
              <a:buAutoNum type="arabicPeriod"/>
            </a:pPr>
            <a:r>
              <a:rPr lang="nl-NL" sz="1600" dirty="0"/>
              <a:t>De "kleinste stad ter wereld" uitrusten is eenvoudiger en financieel </a:t>
            </a:r>
            <a:r>
              <a:rPr lang="nl-NL" sz="1600" dirty="0" err="1"/>
              <a:t>kosteneffectiever</a:t>
            </a:r>
            <a:r>
              <a:rPr lang="nl-NL" sz="1600" dirty="0"/>
              <a:t> dan andere steden;</a:t>
            </a:r>
            <a:endParaRPr lang="nl-BE" sz="1600" dirty="0"/>
          </a:p>
          <a:p>
            <a:pPr marL="342900" indent="-342900" algn="just">
              <a:buAutoNum type="arabicPeriod"/>
            </a:pPr>
            <a:r>
              <a:rPr lang="nl-NL" sz="1600" dirty="0"/>
              <a:t>Op het vlak van marketing geniet Durbuy internationale erkenning én de waardering van alle Belgen;</a:t>
            </a:r>
          </a:p>
          <a:p>
            <a:pPr marL="342900" indent="-342900" algn="just">
              <a:buAutoNum type="arabicPeriod"/>
            </a:pPr>
            <a:r>
              <a:rPr lang="nl-BE" sz="1600" dirty="0"/>
              <a:t>Voor Durbuy betekent </a:t>
            </a:r>
            <a:r>
              <a:rPr lang="nl-NL" sz="1600" dirty="0"/>
              <a:t>een internationale marketingdekking een ware troef.</a:t>
            </a:r>
            <a:endParaRPr lang="nl-BE" sz="1600" dirty="0"/>
          </a:p>
          <a:p>
            <a:endParaRPr lang="fr-FR" dirty="0"/>
          </a:p>
          <a:p>
            <a:endParaRPr lang="fr-FR" dirty="0"/>
          </a:p>
          <a:p>
            <a:endParaRPr lang="fr-FR" dirty="0"/>
          </a:p>
        </p:txBody>
      </p:sp>
      <p:sp>
        <p:nvSpPr>
          <p:cNvPr id="7" name="Espace réservé du pied de page 6">
            <a:extLst>
              <a:ext uri="{FF2B5EF4-FFF2-40B4-BE49-F238E27FC236}">
                <a16:creationId xmlns:a16="http://schemas.microsoft.com/office/drawing/2014/main" id="{A59D4F5F-C476-F941-AD14-DF98625A1584}"/>
              </a:ext>
            </a:extLst>
          </p:cNvPr>
          <p:cNvSpPr>
            <a:spLocks noGrp="1"/>
          </p:cNvSpPr>
          <p:nvPr>
            <p:ph type="ftr" sz="quarter" idx="11"/>
          </p:nvPr>
        </p:nvSpPr>
        <p:spPr/>
        <p:txBody>
          <a:bodyPr/>
          <a:lstStyle/>
          <a:p>
            <a:r>
              <a:rPr lang="fr-FR" dirty="0"/>
              <a:t>LobbyZ - Durbuy safest city in the world</a:t>
            </a:r>
          </a:p>
        </p:txBody>
      </p:sp>
    </p:spTree>
    <p:extLst>
      <p:ext uri="{BB962C8B-B14F-4D97-AF65-F5344CB8AC3E}">
        <p14:creationId xmlns:p14="http://schemas.microsoft.com/office/powerpoint/2010/main" val="183896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nl-BE" dirty="0">
                <a:solidFill>
                  <a:schemeClr val="bg1"/>
                </a:solidFill>
              </a:rPr>
              <a:t>“Air Virus Free” labelcategorieën</a:t>
            </a:r>
          </a:p>
        </p:txBody>
      </p:sp>
      <p:sp>
        <p:nvSpPr>
          <p:cNvPr id="6" name="Espace réservé du pied de page 5">
            <a:extLst>
              <a:ext uri="{FF2B5EF4-FFF2-40B4-BE49-F238E27FC236}">
                <a16:creationId xmlns:a16="http://schemas.microsoft.com/office/drawing/2014/main" id="{4AF46692-27E6-F649-B48B-569A31219A6C}"/>
              </a:ext>
            </a:extLst>
          </p:cNvPr>
          <p:cNvSpPr>
            <a:spLocks noGrp="1"/>
          </p:cNvSpPr>
          <p:nvPr>
            <p:ph type="ftr" sz="quarter" idx="11"/>
          </p:nvPr>
        </p:nvSpPr>
        <p:spPr/>
        <p:txBody>
          <a:bodyPr/>
          <a:lstStyle/>
          <a:p>
            <a:r>
              <a:rPr lang="fr-FR" dirty="0"/>
              <a:t>LobbyZ - Durbuy safest city in the world</a:t>
            </a:r>
          </a:p>
        </p:txBody>
      </p:sp>
      <p:sp>
        <p:nvSpPr>
          <p:cNvPr id="5" name="ZoneTexte 4"/>
          <p:cNvSpPr txBox="1"/>
          <p:nvPr/>
        </p:nvSpPr>
        <p:spPr>
          <a:xfrm>
            <a:off x="606175" y="1949533"/>
            <a:ext cx="7972745" cy="4816703"/>
          </a:xfrm>
          <a:prstGeom prst="rect">
            <a:avLst/>
          </a:prstGeom>
          <a:noFill/>
        </p:spPr>
        <p:txBody>
          <a:bodyPr wrap="square" rtlCol="0">
            <a:spAutoFit/>
          </a:bodyPr>
          <a:lstStyle/>
          <a:p>
            <a:r>
              <a:rPr lang="nl-BE" b="1" dirty="0">
                <a:solidFill>
                  <a:srgbClr val="BD0330"/>
                </a:solidFill>
              </a:rPr>
              <a:t>AAA</a:t>
            </a:r>
            <a:r>
              <a:rPr lang="nl-BE" dirty="0"/>
              <a:t>	</a:t>
            </a:r>
            <a:r>
              <a:rPr lang="nl-NL" sz="1600" dirty="0"/>
              <a:t>Technologieën die permanent actief zijn in de lucht en op oppervlakken</a:t>
            </a:r>
            <a:br>
              <a:rPr lang="nl-NL" sz="1600" dirty="0"/>
            </a:br>
            <a:r>
              <a:rPr lang="nl-NL" sz="1600" dirty="0"/>
              <a:t>	</a:t>
            </a:r>
            <a:r>
              <a:rPr lang="nl-BE" sz="1600" dirty="0"/>
              <a:t>+ </a:t>
            </a:r>
            <a:r>
              <a:rPr lang="nl-BE" sz="1600" b="1" dirty="0">
                <a:solidFill>
                  <a:srgbClr val="C00000"/>
                </a:solidFill>
              </a:rPr>
              <a:t>A* </a:t>
            </a:r>
            <a:r>
              <a:rPr lang="nl-NL" sz="1600" dirty="0"/>
              <a:t>maatregelen </a:t>
            </a:r>
            <a:endParaRPr lang="nl-BE" b="1" dirty="0">
              <a:solidFill>
                <a:srgbClr val="C00000"/>
              </a:solidFill>
            </a:endParaRPr>
          </a:p>
          <a:p>
            <a:endParaRPr lang="nl-BE" sz="800" dirty="0"/>
          </a:p>
          <a:p>
            <a:r>
              <a:rPr lang="nl-BE" b="1" dirty="0">
                <a:solidFill>
                  <a:srgbClr val="BD0330"/>
                </a:solidFill>
              </a:rPr>
              <a:t>AA</a:t>
            </a:r>
            <a:r>
              <a:rPr lang="nl-BE" dirty="0"/>
              <a:t>	</a:t>
            </a:r>
            <a:r>
              <a:rPr lang="nl-BE" sz="1600" dirty="0"/>
              <a:t>Luchtfiltertechnologieën + </a:t>
            </a:r>
            <a:r>
              <a:rPr lang="nl-BE" sz="1600" b="1" dirty="0">
                <a:solidFill>
                  <a:srgbClr val="C00000"/>
                </a:solidFill>
              </a:rPr>
              <a:t>A*</a:t>
            </a:r>
            <a:r>
              <a:rPr lang="nl-NL" sz="1600" dirty="0"/>
              <a:t> maatregelen</a:t>
            </a:r>
            <a:endParaRPr lang="nl-BE" b="1" dirty="0">
              <a:solidFill>
                <a:srgbClr val="C00000"/>
              </a:solidFill>
            </a:endParaRPr>
          </a:p>
          <a:p>
            <a:endParaRPr lang="nl-BE" sz="800" dirty="0"/>
          </a:p>
          <a:p>
            <a:r>
              <a:rPr lang="nl-BE" b="1" dirty="0">
                <a:solidFill>
                  <a:srgbClr val="BD0330"/>
                </a:solidFill>
              </a:rPr>
              <a:t>A</a:t>
            </a:r>
            <a:r>
              <a:rPr lang="nl-BE" dirty="0"/>
              <a:t>	</a:t>
            </a:r>
            <a:r>
              <a:rPr lang="nl-BE" sz="1600" dirty="0"/>
              <a:t>Bodemontsmetting – Koortsopsporing – Registratie – Gel – Mondmasker – Distantiëring</a:t>
            </a:r>
            <a:endParaRPr lang="nl-BE" dirty="0"/>
          </a:p>
          <a:p>
            <a:endParaRPr lang="nl-BE" sz="800" dirty="0"/>
          </a:p>
          <a:p>
            <a:r>
              <a:rPr lang="nl-BE" b="1" dirty="0">
                <a:solidFill>
                  <a:srgbClr val="BD0330"/>
                </a:solidFill>
              </a:rPr>
              <a:t>B </a:t>
            </a:r>
            <a:r>
              <a:rPr lang="nl-BE" dirty="0"/>
              <a:t>	</a:t>
            </a:r>
            <a:r>
              <a:rPr lang="nl-BE" sz="1600" dirty="0"/>
              <a:t>Koortsopsporing – Registratie – Gel – Mondmasker – Distantiëring</a:t>
            </a:r>
            <a:endParaRPr lang="nl-BE" dirty="0"/>
          </a:p>
          <a:p>
            <a:endParaRPr lang="nl-BE" sz="800" dirty="0"/>
          </a:p>
          <a:p>
            <a:r>
              <a:rPr lang="nl-BE" b="1" dirty="0">
                <a:solidFill>
                  <a:srgbClr val="BD0330"/>
                </a:solidFill>
              </a:rPr>
              <a:t>C</a:t>
            </a:r>
            <a:r>
              <a:rPr lang="nl-BE" dirty="0"/>
              <a:t> 	</a:t>
            </a:r>
            <a:r>
              <a:rPr lang="nl-BE" sz="1600" dirty="0"/>
              <a:t>Registratie – Gel – Mondmasker – Distantiëring</a:t>
            </a:r>
          </a:p>
          <a:p>
            <a:endParaRPr lang="nl-BE" sz="700" dirty="0"/>
          </a:p>
          <a:p>
            <a:r>
              <a:rPr lang="nl-BE" b="1" dirty="0">
                <a:solidFill>
                  <a:srgbClr val="BD0330"/>
                </a:solidFill>
              </a:rPr>
              <a:t>D</a:t>
            </a:r>
            <a:r>
              <a:rPr lang="nl-BE" dirty="0"/>
              <a:t> 	</a:t>
            </a:r>
            <a:r>
              <a:rPr lang="nl-BE" sz="1600" dirty="0"/>
              <a:t>Gel – Mondmasker – Distantiëring</a:t>
            </a:r>
            <a:endParaRPr lang="nl-BE" dirty="0"/>
          </a:p>
          <a:p>
            <a:endParaRPr lang="nl-BE" sz="800" dirty="0"/>
          </a:p>
          <a:p>
            <a:r>
              <a:rPr lang="nl-BE" b="1" dirty="0">
                <a:solidFill>
                  <a:srgbClr val="BD0330"/>
                </a:solidFill>
              </a:rPr>
              <a:t>E</a:t>
            </a:r>
            <a:r>
              <a:rPr lang="nl-BE" dirty="0"/>
              <a:t>	</a:t>
            </a:r>
            <a:r>
              <a:rPr lang="nl-BE" sz="1600" dirty="0"/>
              <a:t>Mondmasker – Distantiëring</a:t>
            </a:r>
            <a:endParaRPr lang="nl-BE" dirty="0"/>
          </a:p>
          <a:p>
            <a:endParaRPr lang="nl-BE" sz="800" dirty="0"/>
          </a:p>
          <a:p>
            <a:r>
              <a:rPr lang="nl-BE" b="1" dirty="0">
                <a:solidFill>
                  <a:srgbClr val="BD0330"/>
                </a:solidFill>
              </a:rPr>
              <a:t>F</a:t>
            </a:r>
            <a:r>
              <a:rPr lang="nl-BE" dirty="0"/>
              <a:t>	</a:t>
            </a:r>
            <a:r>
              <a:rPr lang="nl-BE" sz="1600" dirty="0"/>
              <a:t>Distantiëring</a:t>
            </a:r>
          </a:p>
          <a:p>
            <a:endParaRPr lang="nl-BE" sz="800" dirty="0"/>
          </a:p>
          <a:p>
            <a:r>
              <a:rPr lang="nl-BE" b="1" dirty="0">
                <a:solidFill>
                  <a:srgbClr val="C00000"/>
                </a:solidFill>
              </a:rPr>
              <a:t>G</a:t>
            </a:r>
            <a:r>
              <a:rPr lang="nl-BE" dirty="0"/>
              <a:t>	</a:t>
            </a:r>
            <a:r>
              <a:rPr lang="nl-BE" sz="1600" dirty="0"/>
              <a:t>Geen</a:t>
            </a:r>
          </a:p>
          <a:p>
            <a:pPr algn="just"/>
            <a:endParaRPr lang="nl-BE" dirty="0"/>
          </a:p>
          <a:p>
            <a:pPr algn="just"/>
            <a:r>
              <a:rPr lang="nl-BE" sz="1200" dirty="0">
                <a:solidFill>
                  <a:srgbClr val="C00000"/>
                </a:solidFill>
              </a:rPr>
              <a:t>* </a:t>
            </a:r>
            <a:r>
              <a:rPr lang="nl-NL" sz="1200" dirty="0">
                <a:solidFill>
                  <a:srgbClr val="C00000"/>
                </a:solidFill>
              </a:rPr>
              <a:t>Maatregelen die verband houden met de sector. Zo moet een met UVC uitgerust restaurant altijd voldoen aan categorie C.</a:t>
            </a:r>
            <a:endParaRPr lang="nl-BE" sz="1200" dirty="0">
              <a:solidFill>
                <a:srgbClr val="C00000"/>
              </a:solidFill>
            </a:endParaRPr>
          </a:p>
          <a:p>
            <a:endParaRPr lang="nl-BE" dirty="0"/>
          </a:p>
          <a:p>
            <a:endParaRPr lang="nl-BE" dirty="0"/>
          </a:p>
        </p:txBody>
      </p:sp>
    </p:spTree>
    <p:extLst>
      <p:ext uri="{BB962C8B-B14F-4D97-AF65-F5344CB8AC3E}">
        <p14:creationId xmlns:p14="http://schemas.microsoft.com/office/powerpoint/2010/main" val="1281715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nl-BE" dirty="0">
                <a:solidFill>
                  <a:schemeClr val="bg1"/>
                </a:solidFill>
              </a:rPr>
              <a:t>Eén label voor een</a:t>
            </a:r>
            <a:br>
              <a:rPr lang="nl-BE" dirty="0">
                <a:solidFill>
                  <a:schemeClr val="bg1"/>
                </a:solidFill>
              </a:rPr>
            </a:br>
            <a:r>
              <a:rPr lang="nl-BE" dirty="0">
                <a:solidFill>
                  <a:schemeClr val="bg1"/>
                </a:solidFill>
              </a:rPr>
              <a:t>wereldwijd unieke marketing</a:t>
            </a:r>
          </a:p>
        </p:txBody>
      </p:sp>
      <p:sp>
        <p:nvSpPr>
          <p:cNvPr id="6" name="Espace réservé du pied de page 5">
            <a:extLst>
              <a:ext uri="{FF2B5EF4-FFF2-40B4-BE49-F238E27FC236}">
                <a16:creationId xmlns:a16="http://schemas.microsoft.com/office/drawing/2014/main" id="{37630E4C-E982-8944-9A12-B0279DD14D0A}"/>
              </a:ext>
            </a:extLst>
          </p:cNvPr>
          <p:cNvSpPr>
            <a:spLocks noGrp="1"/>
          </p:cNvSpPr>
          <p:nvPr>
            <p:ph type="ftr" sz="quarter" idx="11"/>
          </p:nvPr>
        </p:nvSpPr>
        <p:spPr/>
        <p:txBody>
          <a:bodyPr/>
          <a:lstStyle/>
          <a:p>
            <a:r>
              <a:rPr lang="fr-FR" dirty="0"/>
              <a:t>LobbyZ - Durbuy safest city in the world</a:t>
            </a:r>
          </a:p>
        </p:txBody>
      </p:sp>
      <p:sp>
        <p:nvSpPr>
          <p:cNvPr id="5" name="ZoneTexte 4"/>
          <p:cNvSpPr txBox="1"/>
          <p:nvPr/>
        </p:nvSpPr>
        <p:spPr>
          <a:xfrm>
            <a:off x="861390" y="1777524"/>
            <a:ext cx="7432261" cy="4339650"/>
          </a:xfrm>
          <a:prstGeom prst="rect">
            <a:avLst/>
          </a:prstGeom>
          <a:noFill/>
        </p:spPr>
        <p:txBody>
          <a:bodyPr wrap="square" rtlCol="0">
            <a:spAutoFit/>
          </a:bodyPr>
          <a:lstStyle/>
          <a:p>
            <a:pPr algn="just"/>
            <a:r>
              <a:rPr lang="nl-NL" sz="1600" dirty="0"/>
              <a:t>De mogelijkheden van EEN en HETZELFDE label dat duidelijk het veiligheidsniveau aangeeft van ruimtes en gebouwen</a:t>
            </a:r>
            <a:r>
              <a:rPr lang="nl-BE" sz="1600" dirty="0"/>
              <a:t>:</a:t>
            </a:r>
          </a:p>
          <a:p>
            <a:pPr algn="just"/>
            <a:endParaRPr lang="nl-BE" dirty="0"/>
          </a:p>
          <a:p>
            <a:pPr marL="285750" indent="-285750" algn="just">
              <a:buClr>
                <a:srgbClr val="BD0330"/>
              </a:buClr>
              <a:buFont typeface="Arial"/>
              <a:buChar char="•"/>
            </a:pPr>
            <a:r>
              <a:rPr lang="nl-NL" sz="1600" dirty="0"/>
              <a:t>Objectief informeren over de gezondheidsrisico's in het pand;</a:t>
            </a:r>
            <a:endParaRPr lang="nl-BE" sz="1600" dirty="0"/>
          </a:p>
          <a:p>
            <a:pPr algn="just">
              <a:buClr>
                <a:srgbClr val="BD0330"/>
              </a:buClr>
            </a:pPr>
            <a:endParaRPr lang="nl-BE" sz="800" dirty="0"/>
          </a:p>
          <a:p>
            <a:pPr marL="285750" indent="-285750" algn="just">
              <a:buClr>
                <a:srgbClr val="BD0330"/>
              </a:buClr>
              <a:buFont typeface="Arial"/>
              <a:buChar char="•"/>
            </a:pPr>
            <a:r>
              <a:rPr lang="nl-NL" sz="1600" dirty="0"/>
              <a:t>Communicatiecampagnes voeren over de uitgeruste locaties via externe en interne media;</a:t>
            </a:r>
            <a:endParaRPr lang="nl-BE" sz="1600" dirty="0"/>
          </a:p>
          <a:p>
            <a:pPr algn="just">
              <a:buClr>
                <a:srgbClr val="BD0330"/>
              </a:buClr>
            </a:pPr>
            <a:endParaRPr lang="nl-BE" sz="800" dirty="0"/>
          </a:p>
          <a:p>
            <a:pPr marL="285750" indent="-285750" algn="just">
              <a:buClr>
                <a:srgbClr val="BD0330"/>
              </a:buClr>
              <a:buFont typeface="Arial"/>
              <a:buChar char="•"/>
            </a:pPr>
            <a:r>
              <a:rPr lang="nl-NL" sz="1600" dirty="0"/>
              <a:t>Een investeringsstrategie steunen voor deze technologieën die ruimtes op een permanente of semipermanente manier gezond maken/houden;</a:t>
            </a:r>
            <a:endParaRPr lang="nl-BE" sz="1600" dirty="0"/>
          </a:p>
          <a:p>
            <a:pPr algn="just">
              <a:buClr>
                <a:srgbClr val="BD0330"/>
              </a:buClr>
            </a:pPr>
            <a:endParaRPr lang="nl-BE" sz="800" dirty="0"/>
          </a:p>
          <a:p>
            <a:pPr marL="285750" indent="-285750" algn="just">
              <a:buClr>
                <a:srgbClr val="BD0330"/>
              </a:buClr>
              <a:buFont typeface="Arial"/>
              <a:buChar char="•"/>
            </a:pPr>
            <a:r>
              <a:rPr lang="nl-NL" sz="1600" dirty="0"/>
              <a:t>Investeerders halen voordeel uit een positieve differentiatie om over de troeven van hun beveiligde ruimtes te communiceren.</a:t>
            </a:r>
            <a:endParaRPr lang="nl-BE" sz="1600" dirty="0"/>
          </a:p>
          <a:p>
            <a:pPr marL="285750" indent="-285750" algn="just">
              <a:buClr>
                <a:srgbClr val="BD0330"/>
              </a:buClr>
              <a:buFont typeface="Arial"/>
              <a:buChar char="•"/>
            </a:pPr>
            <a:endParaRPr lang="nl-BE" dirty="0"/>
          </a:p>
          <a:p>
            <a:pPr algn="just">
              <a:buClr>
                <a:srgbClr val="BD0330"/>
              </a:buClr>
            </a:pPr>
            <a:r>
              <a:rPr lang="nl-NL" sz="1600" b="1" dirty="0">
                <a:solidFill>
                  <a:schemeClr val="accent1"/>
                </a:solidFill>
              </a:rPr>
              <a:t>Als talrijke zaken en gelegenheden een AA- of AAA-label kunnen voorleggen, kan Durbuy zichzelf "veilig" verklaren en zijn bezoekers, zakenlieden en toeristen geruststellen</a:t>
            </a:r>
            <a:r>
              <a:rPr lang="nl-BE" sz="1600" dirty="0"/>
              <a:t>.</a:t>
            </a:r>
          </a:p>
          <a:p>
            <a:pPr>
              <a:buClr>
                <a:srgbClr val="BD0330"/>
              </a:buClr>
            </a:pPr>
            <a:endParaRPr lang="fr-FR" dirty="0"/>
          </a:p>
        </p:txBody>
      </p:sp>
    </p:spTree>
    <p:extLst>
      <p:ext uri="{BB962C8B-B14F-4D97-AF65-F5344CB8AC3E}">
        <p14:creationId xmlns:p14="http://schemas.microsoft.com/office/powerpoint/2010/main" val="177292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nl-BE" dirty="0">
                <a:solidFill>
                  <a:schemeClr val="bg1"/>
                </a:solidFill>
              </a:rPr>
              <a:t> Ontwikkeld binnen een Belgisch-Europese UVC-cluster</a:t>
            </a:r>
          </a:p>
        </p:txBody>
      </p:sp>
      <p:sp>
        <p:nvSpPr>
          <p:cNvPr id="6" name="Espace réservé du pied de page 5">
            <a:extLst>
              <a:ext uri="{FF2B5EF4-FFF2-40B4-BE49-F238E27FC236}">
                <a16:creationId xmlns:a16="http://schemas.microsoft.com/office/drawing/2014/main" id="{37630E4C-E982-8944-9A12-B0279DD14D0A}"/>
              </a:ext>
            </a:extLst>
          </p:cNvPr>
          <p:cNvSpPr>
            <a:spLocks noGrp="1"/>
          </p:cNvSpPr>
          <p:nvPr>
            <p:ph type="ftr" sz="quarter" idx="11"/>
          </p:nvPr>
        </p:nvSpPr>
        <p:spPr/>
        <p:txBody>
          <a:bodyPr/>
          <a:lstStyle/>
          <a:p>
            <a:r>
              <a:rPr lang="fr-FR" dirty="0"/>
              <a:t>LobbyZ - Durbuy safest city in the world</a:t>
            </a:r>
          </a:p>
        </p:txBody>
      </p:sp>
      <p:sp>
        <p:nvSpPr>
          <p:cNvPr id="5" name="ZoneTexte 4"/>
          <p:cNvSpPr txBox="1"/>
          <p:nvPr/>
        </p:nvSpPr>
        <p:spPr>
          <a:xfrm>
            <a:off x="861390" y="1777524"/>
            <a:ext cx="7432261" cy="3508653"/>
          </a:xfrm>
          <a:prstGeom prst="rect">
            <a:avLst/>
          </a:prstGeom>
          <a:noFill/>
        </p:spPr>
        <p:txBody>
          <a:bodyPr wrap="square" rtlCol="0">
            <a:spAutoFit/>
          </a:bodyPr>
          <a:lstStyle/>
          <a:p>
            <a:pPr algn="just"/>
            <a:r>
              <a:rPr lang="nl-NL" sz="1600" dirty="0"/>
              <a:t>Op dit moment werken we aan drie bestemmingsplannen (één per gewest) en richten we onze keuzes op Durbuy, Antwerpen en Brussel (Europese wijk).</a:t>
            </a:r>
          </a:p>
          <a:p>
            <a:pPr algn="just"/>
            <a:endParaRPr lang="nl-NL" sz="1600" dirty="0"/>
          </a:p>
          <a:p>
            <a:pPr algn="just"/>
            <a:r>
              <a:rPr lang="nl-NL" sz="1600" dirty="0"/>
              <a:t>De innovatieve en technologische aanpak maakt het mogelijk om innovatiesubsidies en investeringsgaranties op regionaal en Europees niveau te verkrijgen en een Belgisch-Europese UVC-cluster te organiseren.</a:t>
            </a:r>
          </a:p>
          <a:p>
            <a:pPr algn="just"/>
            <a:endParaRPr lang="nl-NL" sz="1600" dirty="0"/>
          </a:p>
          <a:p>
            <a:pPr algn="just"/>
            <a:r>
              <a:rPr lang="nl-NL" sz="1600" dirty="0"/>
              <a:t>Dit cluster heeft tot doel een reeks complementaire technologieën te implementeren, het economisch en sociaal rendement te meten en zo andere bestemmingen te laten profiteren van deze ervaringen.</a:t>
            </a:r>
          </a:p>
          <a:p>
            <a:pPr algn="just"/>
            <a:endParaRPr lang="fr-FR" dirty="0"/>
          </a:p>
          <a:p>
            <a:pPr algn="just">
              <a:buClr>
                <a:srgbClr val="BD0330"/>
              </a:buClr>
            </a:pPr>
            <a:endParaRPr lang="fr-FR" dirty="0"/>
          </a:p>
          <a:p>
            <a:pPr algn="just">
              <a:buClr>
                <a:srgbClr val="BD0330"/>
              </a:buClr>
            </a:pPr>
            <a:endParaRPr lang="fr-FR" dirty="0"/>
          </a:p>
        </p:txBody>
      </p:sp>
      <p:pic>
        <p:nvPicPr>
          <p:cNvPr id="4" name="Image 3">
            <a:extLst>
              <a:ext uri="{FF2B5EF4-FFF2-40B4-BE49-F238E27FC236}">
                <a16:creationId xmlns:a16="http://schemas.microsoft.com/office/drawing/2014/main" id="{137E8834-FA5E-A046-B7A3-0EE422A10B5C}"/>
              </a:ext>
            </a:extLst>
          </p:cNvPr>
          <p:cNvPicPr>
            <a:picLocks noChangeAspect="1"/>
          </p:cNvPicPr>
          <p:nvPr/>
        </p:nvPicPr>
        <p:blipFill>
          <a:blip r:embed="rId2"/>
          <a:stretch>
            <a:fillRect/>
          </a:stretch>
        </p:blipFill>
        <p:spPr>
          <a:xfrm>
            <a:off x="861390" y="5056170"/>
            <a:ext cx="1765300" cy="1143000"/>
          </a:xfrm>
          <a:prstGeom prst="rect">
            <a:avLst/>
          </a:prstGeom>
        </p:spPr>
      </p:pic>
      <p:pic>
        <p:nvPicPr>
          <p:cNvPr id="7" name="Image 6">
            <a:extLst>
              <a:ext uri="{FF2B5EF4-FFF2-40B4-BE49-F238E27FC236}">
                <a16:creationId xmlns:a16="http://schemas.microsoft.com/office/drawing/2014/main" id="{64C5CE36-54A7-CC4C-B49A-EAA93B478646}"/>
              </a:ext>
            </a:extLst>
          </p:cNvPr>
          <p:cNvPicPr>
            <a:picLocks noChangeAspect="1"/>
          </p:cNvPicPr>
          <p:nvPr/>
        </p:nvPicPr>
        <p:blipFill>
          <a:blip r:embed="rId3"/>
          <a:stretch>
            <a:fillRect/>
          </a:stretch>
        </p:blipFill>
        <p:spPr>
          <a:xfrm>
            <a:off x="2476074" y="5014431"/>
            <a:ext cx="1341919" cy="1341919"/>
          </a:xfrm>
          <a:prstGeom prst="rect">
            <a:avLst/>
          </a:prstGeom>
        </p:spPr>
      </p:pic>
      <p:pic>
        <p:nvPicPr>
          <p:cNvPr id="8" name="Image 7">
            <a:extLst>
              <a:ext uri="{FF2B5EF4-FFF2-40B4-BE49-F238E27FC236}">
                <a16:creationId xmlns:a16="http://schemas.microsoft.com/office/drawing/2014/main" id="{4208E30D-C76E-AD4B-AB41-D36249DFB848}"/>
              </a:ext>
            </a:extLst>
          </p:cNvPr>
          <p:cNvPicPr>
            <a:picLocks noChangeAspect="1"/>
          </p:cNvPicPr>
          <p:nvPr/>
        </p:nvPicPr>
        <p:blipFill>
          <a:blip r:embed="rId4"/>
          <a:stretch>
            <a:fillRect/>
          </a:stretch>
        </p:blipFill>
        <p:spPr>
          <a:xfrm>
            <a:off x="4407119" y="5180693"/>
            <a:ext cx="672312" cy="893953"/>
          </a:xfrm>
          <a:prstGeom prst="rect">
            <a:avLst/>
          </a:prstGeom>
        </p:spPr>
      </p:pic>
      <p:pic>
        <p:nvPicPr>
          <p:cNvPr id="9" name="Image 8">
            <a:extLst>
              <a:ext uri="{FF2B5EF4-FFF2-40B4-BE49-F238E27FC236}">
                <a16:creationId xmlns:a16="http://schemas.microsoft.com/office/drawing/2014/main" id="{F2D4B193-2BB2-E044-A828-F367E49EC548}"/>
              </a:ext>
            </a:extLst>
          </p:cNvPr>
          <p:cNvPicPr>
            <a:picLocks noChangeAspect="1"/>
          </p:cNvPicPr>
          <p:nvPr/>
        </p:nvPicPr>
        <p:blipFill>
          <a:blip r:embed="rId5"/>
          <a:stretch>
            <a:fillRect/>
          </a:stretch>
        </p:blipFill>
        <p:spPr>
          <a:xfrm>
            <a:off x="6613782" y="5286245"/>
            <a:ext cx="711200" cy="711200"/>
          </a:xfrm>
          <a:prstGeom prst="rect">
            <a:avLst/>
          </a:prstGeom>
        </p:spPr>
      </p:pic>
      <p:pic>
        <p:nvPicPr>
          <p:cNvPr id="10" name="Image 9">
            <a:extLst>
              <a:ext uri="{FF2B5EF4-FFF2-40B4-BE49-F238E27FC236}">
                <a16:creationId xmlns:a16="http://schemas.microsoft.com/office/drawing/2014/main" id="{7935E0DE-0619-0649-8F6E-87B13C6D210C}"/>
              </a:ext>
            </a:extLst>
          </p:cNvPr>
          <p:cNvPicPr>
            <a:picLocks noChangeAspect="1"/>
          </p:cNvPicPr>
          <p:nvPr/>
        </p:nvPicPr>
        <p:blipFill>
          <a:blip r:embed="rId6"/>
          <a:stretch>
            <a:fillRect/>
          </a:stretch>
        </p:blipFill>
        <p:spPr>
          <a:xfrm>
            <a:off x="7564791" y="5286245"/>
            <a:ext cx="448914" cy="711200"/>
          </a:xfrm>
          <a:prstGeom prst="rect">
            <a:avLst/>
          </a:prstGeom>
        </p:spPr>
      </p:pic>
      <p:pic>
        <p:nvPicPr>
          <p:cNvPr id="11" name="Image 10">
            <a:extLst>
              <a:ext uri="{FF2B5EF4-FFF2-40B4-BE49-F238E27FC236}">
                <a16:creationId xmlns:a16="http://schemas.microsoft.com/office/drawing/2014/main" id="{91268EB3-EEBB-9049-A1AE-17120C6D99B2}"/>
              </a:ext>
            </a:extLst>
          </p:cNvPr>
          <p:cNvPicPr>
            <a:picLocks noChangeAspect="1"/>
          </p:cNvPicPr>
          <p:nvPr/>
        </p:nvPicPr>
        <p:blipFill>
          <a:blip r:embed="rId7"/>
          <a:stretch>
            <a:fillRect/>
          </a:stretch>
        </p:blipFill>
        <p:spPr>
          <a:xfrm>
            <a:off x="5169191" y="5221379"/>
            <a:ext cx="893953" cy="893953"/>
          </a:xfrm>
          <a:prstGeom prst="rect">
            <a:avLst/>
          </a:prstGeom>
        </p:spPr>
      </p:pic>
    </p:spTree>
    <p:extLst>
      <p:ext uri="{BB962C8B-B14F-4D97-AF65-F5344CB8AC3E}">
        <p14:creationId xmlns:p14="http://schemas.microsoft.com/office/powerpoint/2010/main" val="1923416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a:bodyPr>
          <a:lstStyle/>
          <a:p>
            <a:r>
              <a:rPr lang="nl-BE" dirty="0">
                <a:solidFill>
                  <a:schemeClr val="bg1"/>
                </a:solidFill>
              </a:rPr>
              <a:t>Leasing en huur</a:t>
            </a:r>
          </a:p>
        </p:txBody>
      </p:sp>
      <p:sp>
        <p:nvSpPr>
          <p:cNvPr id="5" name="Espace réservé du pied de page 4">
            <a:extLst>
              <a:ext uri="{FF2B5EF4-FFF2-40B4-BE49-F238E27FC236}">
                <a16:creationId xmlns:a16="http://schemas.microsoft.com/office/drawing/2014/main" id="{97FCA035-E61D-7044-B656-97D176EF3EFE}"/>
              </a:ext>
            </a:extLst>
          </p:cNvPr>
          <p:cNvSpPr>
            <a:spLocks noGrp="1"/>
          </p:cNvSpPr>
          <p:nvPr>
            <p:ph type="ftr" sz="quarter" idx="11"/>
          </p:nvPr>
        </p:nvSpPr>
        <p:spPr/>
        <p:txBody>
          <a:bodyPr/>
          <a:lstStyle/>
          <a:p>
            <a:r>
              <a:rPr lang="fr-FR" dirty="0"/>
              <a:t>LobbyZ - Durbuy safest city in the world</a:t>
            </a:r>
          </a:p>
        </p:txBody>
      </p:sp>
      <p:sp>
        <p:nvSpPr>
          <p:cNvPr id="6" name="ZoneTexte 5"/>
          <p:cNvSpPr txBox="1"/>
          <p:nvPr/>
        </p:nvSpPr>
        <p:spPr>
          <a:xfrm>
            <a:off x="806173" y="1899478"/>
            <a:ext cx="7675217" cy="3662541"/>
          </a:xfrm>
          <a:prstGeom prst="rect">
            <a:avLst/>
          </a:prstGeom>
          <a:noFill/>
        </p:spPr>
        <p:txBody>
          <a:bodyPr wrap="square" rtlCol="0">
            <a:spAutoFit/>
          </a:bodyPr>
          <a:lstStyle/>
          <a:p>
            <a:pPr algn="just"/>
            <a:r>
              <a:rPr lang="nl-BE" sz="1600" dirty="0"/>
              <a:t>Contacten werden op politiek en bancair (Belfius) niveau gelegd om de bestaande financiële stimulansen aan te vullen met extra financiële prikkels en zo de uitrusting van winkels en onthaalfaciliteiten te financieren.</a:t>
            </a:r>
          </a:p>
          <a:p>
            <a:pPr algn="just"/>
            <a:endParaRPr lang="nl-BE" sz="1600" dirty="0"/>
          </a:p>
          <a:p>
            <a:pPr algn="just"/>
            <a:r>
              <a:rPr lang="nl-BE" sz="1600" dirty="0"/>
              <a:t>De nagestreefde doelstellingen:</a:t>
            </a:r>
          </a:p>
          <a:p>
            <a:pPr algn="just"/>
            <a:endParaRPr lang="nl-BE" sz="1600" dirty="0"/>
          </a:p>
          <a:p>
            <a:pPr marL="285750" indent="-285750" algn="just">
              <a:buClr>
                <a:srgbClr val="BD0330"/>
              </a:buClr>
              <a:buFont typeface="Arial"/>
              <a:buChar char="•"/>
            </a:pPr>
            <a:r>
              <a:rPr lang="nl-NL" sz="1600" dirty="0"/>
              <a:t>Het verkrijgen van een garantie van de verschillende politieke overheden via hun investeringen en garantiefondsen;</a:t>
            </a:r>
            <a:endParaRPr lang="nl-BE" sz="1600" dirty="0"/>
          </a:p>
          <a:p>
            <a:pPr marL="285750" indent="-285750" algn="just">
              <a:buClr>
                <a:srgbClr val="BD0330"/>
              </a:buClr>
              <a:buFont typeface="Arial"/>
              <a:buChar char="•"/>
            </a:pPr>
            <a:r>
              <a:rPr lang="nl-NL" sz="1600" dirty="0"/>
              <a:t>Het verkrijgen van een subsidie van 30-50% om deze apparatuur op dezelfde manier te financieren als bijvoorbeeld digitale investeringen in bedrijven;</a:t>
            </a:r>
            <a:endParaRPr lang="nl-BE" sz="1600" dirty="0"/>
          </a:p>
          <a:p>
            <a:pPr marL="285750" indent="-285750" algn="just">
              <a:buClr>
                <a:srgbClr val="BD0330"/>
              </a:buClr>
              <a:buFont typeface="Arial"/>
              <a:buChar char="•"/>
            </a:pPr>
            <a:r>
              <a:rPr lang="nl-NL" sz="1600" dirty="0"/>
              <a:t>Een hefboomeffect en een volumedoelstelling, gezien de belangen die op het spel staan. Steun verlenen aan degenen die moeilijk toegang krijgen tot krediet door het aanbieden van een lease- en/of lange-termijnhuurprogramma, met de hulp van de importeurs.</a:t>
            </a:r>
            <a:endParaRPr lang="nl-BE" sz="1600" dirty="0"/>
          </a:p>
        </p:txBody>
      </p:sp>
    </p:spTree>
    <p:extLst>
      <p:ext uri="{BB962C8B-B14F-4D97-AF65-F5344CB8AC3E}">
        <p14:creationId xmlns:p14="http://schemas.microsoft.com/office/powerpoint/2010/main" val="3349261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nl-NL" dirty="0">
                <a:solidFill>
                  <a:schemeClr val="bg1"/>
                </a:solidFill>
              </a:rPr>
              <a:t>Financieringsmogelijkheden voor het Durbuy </a:t>
            </a:r>
            <a:r>
              <a:rPr lang="nl-NL" dirty="0" err="1">
                <a:solidFill>
                  <a:schemeClr val="bg1"/>
                </a:solidFill>
              </a:rPr>
              <a:t>proof</a:t>
            </a:r>
            <a:r>
              <a:rPr lang="nl-NL" dirty="0">
                <a:solidFill>
                  <a:schemeClr val="bg1"/>
                </a:solidFill>
              </a:rPr>
              <a:t> of concept</a:t>
            </a:r>
            <a:endParaRPr lang="fr-FR" dirty="0">
              <a:solidFill>
                <a:schemeClr val="bg1"/>
              </a:solidFill>
            </a:endParaRPr>
          </a:p>
        </p:txBody>
      </p:sp>
      <p:sp>
        <p:nvSpPr>
          <p:cNvPr id="3" name="Espace réservé du contenu 2">
            <a:extLst>
              <a:ext uri="{FF2B5EF4-FFF2-40B4-BE49-F238E27FC236}">
                <a16:creationId xmlns:a16="http://schemas.microsoft.com/office/drawing/2014/main" id="{84205392-2A3B-7545-9B03-500F6E5360DD}"/>
              </a:ext>
            </a:extLst>
          </p:cNvPr>
          <p:cNvSpPr>
            <a:spLocks noGrp="1"/>
          </p:cNvSpPr>
          <p:nvPr>
            <p:ph idx="1"/>
          </p:nvPr>
        </p:nvSpPr>
        <p:spPr/>
        <p:txBody>
          <a:bodyPr>
            <a:normAutofit/>
          </a:bodyPr>
          <a:lstStyle/>
          <a:p>
            <a:pPr lvl="1">
              <a:buAutoNum type="arabicPeriod"/>
            </a:pPr>
            <a:r>
              <a:rPr lang="nl-BE" sz="1600" dirty="0"/>
              <a:t>Imago: 		</a:t>
            </a:r>
            <a:r>
              <a:rPr lang="nl-NL" sz="1600" dirty="0"/>
              <a:t>een unieke kans om een positieve nationale en internationale 					imagocampagne op te zetten voor het Waalse Gewest en België.</a:t>
            </a:r>
            <a:endParaRPr lang="nl-BE" sz="1600" dirty="0"/>
          </a:p>
          <a:p>
            <a:pPr marL="0" indent="0">
              <a:buNone/>
            </a:pPr>
            <a:endParaRPr lang="nl-BE" sz="700" dirty="0"/>
          </a:p>
          <a:p>
            <a:pPr marL="0" indent="0">
              <a:buNone/>
            </a:pPr>
            <a:r>
              <a:rPr lang="nl-BE" sz="1600" dirty="0"/>
              <a:t>	2. Innovatie:	</a:t>
            </a:r>
            <a:r>
              <a:rPr lang="nl-NL" sz="1600" dirty="0"/>
              <a:t>Wallonië in de voorhoede van de nieuwe UVC technologieën plaatsen met 				een cluster en een </a:t>
            </a:r>
            <a:r>
              <a:rPr lang="nl-NL" sz="1600" dirty="0" err="1"/>
              <a:t>global</a:t>
            </a:r>
            <a:r>
              <a:rPr lang="nl-NL" sz="1600" dirty="0"/>
              <a:t> </a:t>
            </a:r>
            <a:r>
              <a:rPr lang="nl-NL" sz="1600" dirty="0" err="1"/>
              <a:t>proof</a:t>
            </a:r>
            <a:r>
              <a:rPr lang="nl-NL" sz="1600" dirty="0"/>
              <a:t> of concept voor Durbuy.</a:t>
            </a:r>
            <a:endParaRPr lang="nl-BE" sz="1600" dirty="0"/>
          </a:p>
          <a:p>
            <a:pPr marL="0" indent="0">
              <a:buNone/>
            </a:pPr>
            <a:endParaRPr lang="nl-BE" sz="1100" dirty="0"/>
          </a:p>
          <a:p>
            <a:pPr marL="0" indent="0">
              <a:buNone/>
            </a:pPr>
            <a:r>
              <a:rPr lang="nl-BE" sz="1600" dirty="0"/>
              <a:t>	3. Toerisme:	</a:t>
            </a:r>
            <a:r>
              <a:rPr lang="nl-NL" sz="1600" dirty="0"/>
              <a:t>De provincie Luxemburg is een belangrijke toeristische bestemming. 					Voorbereiding van het volgende toeristische seizoen. Oplossingen bieden 				aan de </a:t>
            </a:r>
            <a:r>
              <a:rPr lang="nl-NL" sz="1600" dirty="0" err="1"/>
              <a:t>Ho.Re.Ca</a:t>
            </a:r>
            <a:r>
              <a:rPr lang="nl-NL" sz="1600" dirty="0"/>
              <a:t>, culturele en toeristische sectoren.</a:t>
            </a:r>
            <a:endParaRPr lang="nl-BE" sz="1600" dirty="0"/>
          </a:p>
          <a:p>
            <a:pPr marL="0" indent="0">
              <a:buNone/>
            </a:pPr>
            <a:endParaRPr lang="nl-BE" sz="700" dirty="0"/>
          </a:p>
          <a:p>
            <a:pPr marL="0" indent="0">
              <a:buNone/>
            </a:pPr>
            <a:r>
              <a:rPr lang="nl-BE" sz="1600" dirty="0"/>
              <a:t>	4. Economie:	Wij </a:t>
            </a:r>
            <a:r>
              <a:rPr lang="nl-NL" sz="1600" dirty="0"/>
              <a:t>staan onder NDA met verschillende innovatieclusters en een</a:t>
            </a:r>
          </a:p>
          <a:p>
            <a:pPr marL="0" indent="0">
              <a:buNone/>
            </a:pPr>
            <a:r>
              <a:rPr lang="nl-NL" sz="1600" dirty="0"/>
              <a:t>				Belgische topontwerper om lokale productie te overwegen.</a:t>
            </a:r>
            <a:endParaRPr lang="nl-BE" sz="1600" dirty="0"/>
          </a:p>
        </p:txBody>
      </p:sp>
      <p:sp>
        <p:nvSpPr>
          <p:cNvPr id="5" name="Espace réservé du pied de page 4">
            <a:extLst>
              <a:ext uri="{FF2B5EF4-FFF2-40B4-BE49-F238E27FC236}">
                <a16:creationId xmlns:a16="http://schemas.microsoft.com/office/drawing/2014/main" id="{97FCA035-E61D-7044-B656-97D176EF3EFE}"/>
              </a:ext>
            </a:extLst>
          </p:cNvPr>
          <p:cNvSpPr>
            <a:spLocks noGrp="1"/>
          </p:cNvSpPr>
          <p:nvPr>
            <p:ph type="ftr" sz="quarter" idx="11"/>
          </p:nvPr>
        </p:nvSpPr>
        <p:spPr/>
        <p:txBody>
          <a:bodyPr/>
          <a:lstStyle/>
          <a:p>
            <a:r>
              <a:rPr lang="fr-FR" dirty="0"/>
              <a:t>LobbyZ - Durbuy safest city in the world</a:t>
            </a:r>
          </a:p>
        </p:txBody>
      </p:sp>
      <p:pic>
        <p:nvPicPr>
          <p:cNvPr id="1026" name="Picture 2" descr="sowalfin logo - CCIBW - Chambre de Commerce et d'Industrie du Brabant Wallon">
            <a:extLst>
              <a:ext uri="{FF2B5EF4-FFF2-40B4-BE49-F238E27FC236}">
                <a16:creationId xmlns:a16="http://schemas.microsoft.com/office/drawing/2014/main" id="{F4D090BC-DD39-AF40-AA31-8BEDE1070A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7034" y="5495479"/>
            <a:ext cx="1689225" cy="6616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ccueil - IDELUX">
            <a:extLst>
              <a:ext uri="{FF2B5EF4-FFF2-40B4-BE49-F238E27FC236}">
                <a16:creationId xmlns:a16="http://schemas.microsoft.com/office/drawing/2014/main" id="{BFBC9C5B-5970-1D4F-8180-ED157C7799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7741" y="5373143"/>
            <a:ext cx="1835124" cy="88357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ortail de la Recherche et des Technologies en Wallonie : Feder 2014-2020 :  description des mesures &quot;recherche&quot;">
            <a:extLst>
              <a:ext uri="{FF2B5EF4-FFF2-40B4-BE49-F238E27FC236}">
                <a16:creationId xmlns:a16="http://schemas.microsoft.com/office/drawing/2014/main" id="{91F833EB-FE09-CF4D-A1D5-E6A17E5453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571" y="5373239"/>
            <a:ext cx="1581879" cy="90609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Wallonie – Commissariat Général au Tourisme | Aqualaine">
            <a:extLst>
              <a:ext uri="{FF2B5EF4-FFF2-40B4-BE49-F238E27FC236}">
                <a16:creationId xmlns:a16="http://schemas.microsoft.com/office/drawing/2014/main" id="{61E40CDB-FF25-AA43-A5C5-44EA9283D6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9114" y="5278801"/>
            <a:ext cx="1689225" cy="1117487"/>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a:extLst>
              <a:ext uri="{FF2B5EF4-FFF2-40B4-BE49-F238E27FC236}">
                <a16:creationId xmlns:a16="http://schemas.microsoft.com/office/drawing/2014/main" id="{A6F2E87D-ED86-ED47-A9FB-0FC8E2E4AA46}"/>
              </a:ext>
            </a:extLst>
          </p:cNvPr>
          <p:cNvPicPr>
            <a:picLocks noChangeAspect="1"/>
          </p:cNvPicPr>
          <p:nvPr/>
        </p:nvPicPr>
        <p:blipFill>
          <a:blip r:embed="rId6"/>
          <a:stretch>
            <a:fillRect/>
          </a:stretch>
        </p:blipFill>
        <p:spPr>
          <a:xfrm>
            <a:off x="4235844" y="5390569"/>
            <a:ext cx="672312" cy="893953"/>
          </a:xfrm>
          <a:prstGeom prst="rect">
            <a:avLst/>
          </a:prstGeom>
        </p:spPr>
      </p:pic>
    </p:spTree>
    <p:extLst>
      <p:ext uri="{BB962C8B-B14F-4D97-AF65-F5344CB8AC3E}">
        <p14:creationId xmlns:p14="http://schemas.microsoft.com/office/powerpoint/2010/main" val="291808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2">
              <a:lumMod val="60000"/>
              <a:lumOff val="40000"/>
            </a:schemeClr>
          </a:solidFill>
        </p:spPr>
        <p:txBody>
          <a:bodyPr>
            <a:normAutofit fontScale="90000"/>
          </a:bodyPr>
          <a:lstStyle/>
          <a:p>
            <a:r>
              <a:rPr lang="nl-BE" dirty="0">
                <a:solidFill>
                  <a:schemeClr val="bg1"/>
                </a:solidFill>
              </a:rPr>
              <a:t>Durbuy </a:t>
            </a:r>
            <a:r>
              <a:rPr lang="nl-BE" dirty="0" err="1">
                <a:solidFill>
                  <a:schemeClr val="bg1"/>
                </a:solidFill>
              </a:rPr>
              <a:t>proof</a:t>
            </a:r>
            <a:r>
              <a:rPr lang="nl-BE" dirty="0">
                <a:solidFill>
                  <a:schemeClr val="bg1"/>
                </a:solidFill>
              </a:rPr>
              <a:t> of concept</a:t>
            </a:r>
            <a:br>
              <a:rPr lang="nl-BE" dirty="0">
                <a:solidFill>
                  <a:schemeClr val="bg1"/>
                </a:solidFill>
              </a:rPr>
            </a:br>
            <a:r>
              <a:rPr lang="nl-BE" dirty="0">
                <a:solidFill>
                  <a:schemeClr val="bg1"/>
                </a:solidFill>
              </a:rPr>
              <a:t>geraamd op € 1.500.000</a:t>
            </a:r>
          </a:p>
        </p:txBody>
      </p:sp>
      <p:sp>
        <p:nvSpPr>
          <p:cNvPr id="5" name="Espace réservé du pied de page 4">
            <a:extLst>
              <a:ext uri="{FF2B5EF4-FFF2-40B4-BE49-F238E27FC236}">
                <a16:creationId xmlns:a16="http://schemas.microsoft.com/office/drawing/2014/main" id="{3E8B0BD1-00E0-124C-A7E5-4DCEE7A0D2D8}"/>
              </a:ext>
            </a:extLst>
          </p:cNvPr>
          <p:cNvSpPr>
            <a:spLocks noGrp="1"/>
          </p:cNvSpPr>
          <p:nvPr>
            <p:ph type="ftr" sz="quarter" idx="11"/>
          </p:nvPr>
        </p:nvSpPr>
        <p:spPr/>
        <p:txBody>
          <a:bodyPr/>
          <a:lstStyle/>
          <a:p>
            <a:r>
              <a:rPr lang="fr-FR" dirty="0"/>
              <a:t>LobbyZ - Durbuy safest city in the world</a:t>
            </a:r>
          </a:p>
        </p:txBody>
      </p:sp>
      <p:sp>
        <p:nvSpPr>
          <p:cNvPr id="3" name="ZoneTexte 2">
            <a:extLst>
              <a:ext uri="{FF2B5EF4-FFF2-40B4-BE49-F238E27FC236}">
                <a16:creationId xmlns:a16="http://schemas.microsoft.com/office/drawing/2014/main" id="{A5904723-810E-FB49-B5E2-E82DD0C67D24}"/>
              </a:ext>
            </a:extLst>
          </p:cNvPr>
          <p:cNvSpPr txBox="1"/>
          <p:nvPr/>
        </p:nvSpPr>
        <p:spPr>
          <a:xfrm>
            <a:off x="3002972" y="4416137"/>
            <a:ext cx="3293919" cy="584775"/>
          </a:xfrm>
          <a:prstGeom prst="rect">
            <a:avLst/>
          </a:prstGeom>
          <a:noFill/>
          <a:ln>
            <a:solidFill>
              <a:schemeClr val="accent1"/>
            </a:solidFill>
          </a:ln>
        </p:spPr>
        <p:txBody>
          <a:bodyPr wrap="square" rtlCol="0">
            <a:spAutoFit/>
          </a:bodyPr>
          <a:lstStyle/>
          <a:p>
            <a:pPr algn="ctr"/>
            <a:r>
              <a:rPr lang="nl-BE" sz="1600" dirty="0"/>
              <a:t>Handelaars van Durbuy die deelnemen aan het </a:t>
            </a:r>
            <a:r>
              <a:rPr lang="nl-BE" sz="1600" dirty="0" err="1"/>
              <a:t>proof</a:t>
            </a:r>
            <a:r>
              <a:rPr lang="nl-BE" sz="1600" dirty="0"/>
              <a:t> of concept</a:t>
            </a:r>
          </a:p>
        </p:txBody>
      </p:sp>
      <p:pic>
        <p:nvPicPr>
          <p:cNvPr id="3074" name="Picture 2" descr="Éléments graphiques - Visuels - Belfius">
            <a:extLst>
              <a:ext uri="{FF2B5EF4-FFF2-40B4-BE49-F238E27FC236}">
                <a16:creationId xmlns:a16="http://schemas.microsoft.com/office/drawing/2014/main" id="{C812B244-D89E-D749-94BF-14BF91F1B2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8382" y="3197160"/>
            <a:ext cx="1795895" cy="765207"/>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pic>
        <p:nvPicPr>
          <p:cNvPr id="7" name="Image 6">
            <a:extLst>
              <a:ext uri="{FF2B5EF4-FFF2-40B4-BE49-F238E27FC236}">
                <a16:creationId xmlns:a16="http://schemas.microsoft.com/office/drawing/2014/main" id="{A10E854B-7FED-7045-94BD-370A134E39CE}"/>
              </a:ext>
            </a:extLst>
          </p:cNvPr>
          <p:cNvPicPr>
            <a:picLocks noChangeAspect="1"/>
          </p:cNvPicPr>
          <p:nvPr/>
        </p:nvPicPr>
        <p:blipFill>
          <a:blip r:embed="rId3"/>
          <a:stretch>
            <a:fillRect/>
          </a:stretch>
        </p:blipFill>
        <p:spPr>
          <a:xfrm>
            <a:off x="3749962" y="5308418"/>
            <a:ext cx="1670627" cy="646331"/>
          </a:xfrm>
          <a:prstGeom prst="rect">
            <a:avLst/>
          </a:prstGeom>
        </p:spPr>
      </p:pic>
      <p:sp>
        <p:nvSpPr>
          <p:cNvPr id="9" name="ZoneTexte 8">
            <a:extLst>
              <a:ext uri="{FF2B5EF4-FFF2-40B4-BE49-F238E27FC236}">
                <a16:creationId xmlns:a16="http://schemas.microsoft.com/office/drawing/2014/main" id="{B8FFD93D-46E7-334A-A968-5347D59A0AEB}"/>
              </a:ext>
            </a:extLst>
          </p:cNvPr>
          <p:cNvSpPr txBox="1"/>
          <p:nvPr/>
        </p:nvSpPr>
        <p:spPr>
          <a:xfrm>
            <a:off x="6754092" y="2192482"/>
            <a:ext cx="956287" cy="338554"/>
          </a:xfrm>
          <a:prstGeom prst="rect">
            <a:avLst/>
          </a:prstGeom>
          <a:noFill/>
          <a:ln>
            <a:solidFill>
              <a:schemeClr val="accent1"/>
            </a:solidFill>
          </a:ln>
        </p:spPr>
        <p:txBody>
          <a:bodyPr wrap="none" rtlCol="0">
            <a:spAutoFit/>
          </a:bodyPr>
          <a:lstStyle/>
          <a:p>
            <a:r>
              <a:rPr lang="fr-FR" sz="1600" dirty="0"/>
              <a:t>Subsidies</a:t>
            </a:r>
          </a:p>
        </p:txBody>
      </p:sp>
      <p:sp>
        <p:nvSpPr>
          <p:cNvPr id="10" name="ZoneTexte 9">
            <a:extLst>
              <a:ext uri="{FF2B5EF4-FFF2-40B4-BE49-F238E27FC236}">
                <a16:creationId xmlns:a16="http://schemas.microsoft.com/office/drawing/2014/main" id="{BE988944-CBC5-3D46-AE41-23F3039DA834}"/>
              </a:ext>
            </a:extLst>
          </p:cNvPr>
          <p:cNvSpPr txBox="1"/>
          <p:nvPr/>
        </p:nvSpPr>
        <p:spPr>
          <a:xfrm>
            <a:off x="1298863" y="2192482"/>
            <a:ext cx="901465" cy="338554"/>
          </a:xfrm>
          <a:prstGeom prst="rect">
            <a:avLst/>
          </a:prstGeom>
          <a:noFill/>
          <a:ln>
            <a:solidFill>
              <a:schemeClr val="accent1"/>
            </a:solidFill>
          </a:ln>
        </p:spPr>
        <p:txBody>
          <a:bodyPr wrap="none" rtlCol="0">
            <a:spAutoFit/>
          </a:bodyPr>
          <a:lstStyle/>
          <a:p>
            <a:r>
              <a:rPr lang="fr-FR" sz="1600" dirty="0"/>
              <a:t>Garantie</a:t>
            </a:r>
          </a:p>
        </p:txBody>
      </p:sp>
      <p:sp>
        <p:nvSpPr>
          <p:cNvPr id="11" name="ZoneTexte 10">
            <a:extLst>
              <a:ext uri="{FF2B5EF4-FFF2-40B4-BE49-F238E27FC236}">
                <a16:creationId xmlns:a16="http://schemas.microsoft.com/office/drawing/2014/main" id="{88B17850-7429-5A41-BB7F-3F32CF6E48E2}"/>
              </a:ext>
            </a:extLst>
          </p:cNvPr>
          <p:cNvSpPr txBox="1"/>
          <p:nvPr/>
        </p:nvSpPr>
        <p:spPr>
          <a:xfrm>
            <a:off x="3771899" y="5860472"/>
            <a:ext cx="1617751" cy="369332"/>
          </a:xfrm>
          <a:prstGeom prst="rect">
            <a:avLst/>
          </a:prstGeom>
          <a:noFill/>
        </p:spPr>
        <p:txBody>
          <a:bodyPr wrap="none" rtlCol="0">
            <a:spAutoFit/>
          </a:bodyPr>
          <a:lstStyle/>
          <a:p>
            <a:r>
              <a:rPr lang="fr-FR" b="1" dirty="0">
                <a:solidFill>
                  <a:srgbClr val="C00000"/>
                </a:solidFill>
              </a:rPr>
              <a:t>Label AA - AAA</a:t>
            </a:r>
          </a:p>
        </p:txBody>
      </p:sp>
      <p:sp>
        <p:nvSpPr>
          <p:cNvPr id="12" name="Flèche vers la droite 11">
            <a:extLst>
              <a:ext uri="{FF2B5EF4-FFF2-40B4-BE49-F238E27FC236}">
                <a16:creationId xmlns:a16="http://schemas.microsoft.com/office/drawing/2014/main" id="{E687EB16-C270-BC4B-8A12-D902358E47C6}"/>
              </a:ext>
            </a:extLst>
          </p:cNvPr>
          <p:cNvSpPr/>
          <p:nvPr/>
        </p:nvSpPr>
        <p:spPr>
          <a:xfrm rot="16200000">
            <a:off x="4679539" y="3941574"/>
            <a:ext cx="425417" cy="484632"/>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4" name="Flèche vers la droite 13">
            <a:extLst>
              <a:ext uri="{FF2B5EF4-FFF2-40B4-BE49-F238E27FC236}">
                <a16:creationId xmlns:a16="http://schemas.microsoft.com/office/drawing/2014/main" id="{D7AF77C1-4AE0-C349-A8F9-3644C37F30EA}"/>
              </a:ext>
            </a:extLst>
          </p:cNvPr>
          <p:cNvSpPr/>
          <p:nvPr/>
        </p:nvSpPr>
        <p:spPr>
          <a:xfrm rot="5400000">
            <a:off x="4007873" y="3961113"/>
            <a:ext cx="425417" cy="484632"/>
          </a:xfrm>
          <a:prstGeom prst="rightArrow">
            <a:avLst>
              <a:gd name="adj1" fmla="val 50000"/>
              <a:gd name="adj2" fmla="val 50000"/>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C00000"/>
              </a:solidFill>
            </a:endParaRPr>
          </a:p>
        </p:txBody>
      </p:sp>
      <p:sp>
        <p:nvSpPr>
          <p:cNvPr id="13" name="Flèche vers la droite 12">
            <a:extLst>
              <a:ext uri="{FF2B5EF4-FFF2-40B4-BE49-F238E27FC236}">
                <a16:creationId xmlns:a16="http://schemas.microsoft.com/office/drawing/2014/main" id="{B038E303-341C-9B40-A815-7F7917E30EBF}"/>
              </a:ext>
            </a:extLst>
          </p:cNvPr>
          <p:cNvSpPr/>
          <p:nvPr/>
        </p:nvSpPr>
        <p:spPr>
          <a:xfrm rot="2153268">
            <a:off x="2506850" y="2609917"/>
            <a:ext cx="1022194" cy="484632"/>
          </a:xfrm>
          <a:prstGeom prst="rightArrow">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6" name="Flèche vers la droite 15">
            <a:extLst>
              <a:ext uri="{FF2B5EF4-FFF2-40B4-BE49-F238E27FC236}">
                <a16:creationId xmlns:a16="http://schemas.microsoft.com/office/drawing/2014/main" id="{21091150-8E10-D244-9A96-8DFA3A21EE4F}"/>
              </a:ext>
            </a:extLst>
          </p:cNvPr>
          <p:cNvSpPr/>
          <p:nvPr/>
        </p:nvSpPr>
        <p:spPr>
          <a:xfrm rot="8677166">
            <a:off x="5609400" y="2592105"/>
            <a:ext cx="1022194" cy="484632"/>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4" name="Ellipse 3">
            <a:extLst>
              <a:ext uri="{FF2B5EF4-FFF2-40B4-BE49-F238E27FC236}">
                <a16:creationId xmlns:a16="http://schemas.microsoft.com/office/drawing/2014/main" id="{934E9039-D80D-2A44-8781-FA1C4F838A15}"/>
              </a:ext>
            </a:extLst>
          </p:cNvPr>
          <p:cNvSpPr/>
          <p:nvPr/>
        </p:nvSpPr>
        <p:spPr>
          <a:xfrm>
            <a:off x="4415236" y="2997517"/>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2</a:t>
            </a:r>
          </a:p>
        </p:txBody>
      </p:sp>
      <p:pic>
        <p:nvPicPr>
          <p:cNvPr id="15" name="Image 14">
            <a:extLst>
              <a:ext uri="{FF2B5EF4-FFF2-40B4-BE49-F238E27FC236}">
                <a16:creationId xmlns:a16="http://schemas.microsoft.com/office/drawing/2014/main" id="{ED1A2A50-8EB5-CF47-9E81-812421E41092}"/>
              </a:ext>
            </a:extLst>
          </p:cNvPr>
          <p:cNvPicPr>
            <a:picLocks noChangeAspect="1"/>
          </p:cNvPicPr>
          <p:nvPr/>
        </p:nvPicPr>
        <p:blipFill>
          <a:blip r:embed="rId4"/>
          <a:stretch>
            <a:fillRect/>
          </a:stretch>
        </p:blipFill>
        <p:spPr>
          <a:xfrm>
            <a:off x="1351469" y="4275411"/>
            <a:ext cx="672312" cy="893953"/>
          </a:xfrm>
          <a:prstGeom prst="rect">
            <a:avLst/>
          </a:prstGeom>
        </p:spPr>
      </p:pic>
      <p:sp>
        <p:nvSpPr>
          <p:cNvPr id="17" name="Ellipse 16">
            <a:extLst>
              <a:ext uri="{FF2B5EF4-FFF2-40B4-BE49-F238E27FC236}">
                <a16:creationId xmlns:a16="http://schemas.microsoft.com/office/drawing/2014/main" id="{144C54B4-9C50-AC43-8816-D005084B061A}"/>
              </a:ext>
            </a:extLst>
          </p:cNvPr>
          <p:cNvSpPr/>
          <p:nvPr/>
        </p:nvSpPr>
        <p:spPr>
          <a:xfrm>
            <a:off x="684482" y="4591129"/>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1</a:t>
            </a:r>
          </a:p>
        </p:txBody>
      </p:sp>
      <p:sp>
        <p:nvSpPr>
          <p:cNvPr id="18" name="Ellipse 17">
            <a:extLst>
              <a:ext uri="{FF2B5EF4-FFF2-40B4-BE49-F238E27FC236}">
                <a16:creationId xmlns:a16="http://schemas.microsoft.com/office/drawing/2014/main" id="{41C77B76-94FA-9643-8132-BEB37B98BA13}"/>
              </a:ext>
            </a:extLst>
          </p:cNvPr>
          <p:cNvSpPr/>
          <p:nvPr/>
        </p:nvSpPr>
        <p:spPr>
          <a:xfrm>
            <a:off x="684482" y="1970527"/>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3</a:t>
            </a:r>
          </a:p>
        </p:txBody>
      </p:sp>
      <p:sp>
        <p:nvSpPr>
          <p:cNvPr id="19" name="Ellipse 18">
            <a:extLst>
              <a:ext uri="{FF2B5EF4-FFF2-40B4-BE49-F238E27FC236}">
                <a16:creationId xmlns:a16="http://schemas.microsoft.com/office/drawing/2014/main" id="{A22572B3-21EB-BB4C-AC09-6A5D1F77ED07}"/>
              </a:ext>
            </a:extLst>
          </p:cNvPr>
          <p:cNvSpPr/>
          <p:nvPr/>
        </p:nvSpPr>
        <p:spPr>
          <a:xfrm>
            <a:off x="8060849" y="1911233"/>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4</a:t>
            </a:r>
          </a:p>
        </p:txBody>
      </p:sp>
      <p:sp>
        <p:nvSpPr>
          <p:cNvPr id="20" name="Ellipse 19">
            <a:extLst>
              <a:ext uri="{FF2B5EF4-FFF2-40B4-BE49-F238E27FC236}">
                <a16:creationId xmlns:a16="http://schemas.microsoft.com/office/drawing/2014/main" id="{F5F77AC0-868F-AA4A-A64E-617D3E9FD8DC}"/>
              </a:ext>
            </a:extLst>
          </p:cNvPr>
          <p:cNvSpPr/>
          <p:nvPr/>
        </p:nvSpPr>
        <p:spPr>
          <a:xfrm>
            <a:off x="5317513" y="4035718"/>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5</a:t>
            </a:r>
          </a:p>
        </p:txBody>
      </p:sp>
      <p:sp>
        <p:nvSpPr>
          <p:cNvPr id="21" name="Ellipse 20">
            <a:extLst>
              <a:ext uri="{FF2B5EF4-FFF2-40B4-BE49-F238E27FC236}">
                <a16:creationId xmlns:a16="http://schemas.microsoft.com/office/drawing/2014/main" id="{A71A8978-C296-7E41-AC74-7A68BDE55F46}"/>
              </a:ext>
            </a:extLst>
          </p:cNvPr>
          <p:cNvSpPr/>
          <p:nvPr/>
        </p:nvSpPr>
        <p:spPr>
          <a:xfrm>
            <a:off x="3521618" y="4022015"/>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6</a:t>
            </a:r>
          </a:p>
        </p:txBody>
      </p:sp>
      <p:sp>
        <p:nvSpPr>
          <p:cNvPr id="22" name="Ellipse 21">
            <a:extLst>
              <a:ext uri="{FF2B5EF4-FFF2-40B4-BE49-F238E27FC236}">
                <a16:creationId xmlns:a16="http://schemas.microsoft.com/office/drawing/2014/main" id="{1816F6FA-883F-1544-9CD5-C7C99FA517A3}"/>
              </a:ext>
            </a:extLst>
          </p:cNvPr>
          <p:cNvSpPr/>
          <p:nvPr/>
        </p:nvSpPr>
        <p:spPr>
          <a:xfrm>
            <a:off x="3208090" y="5635477"/>
            <a:ext cx="313528" cy="296344"/>
          </a:xfrm>
          <a:prstGeom prst="ellipse">
            <a:avLst/>
          </a:prstGeom>
          <a:solidFill>
            <a:schemeClr val="bg1">
              <a:lumMod val="50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7</a:t>
            </a:r>
          </a:p>
        </p:txBody>
      </p:sp>
    </p:spTree>
    <p:extLst>
      <p:ext uri="{BB962C8B-B14F-4D97-AF65-F5344CB8AC3E}">
        <p14:creationId xmlns:p14="http://schemas.microsoft.com/office/powerpoint/2010/main" val="363783209"/>
      </p:ext>
    </p:extLst>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19562</TotalTime>
  <Words>1711</Words>
  <Application>Microsoft Macintosh PowerPoint</Application>
  <PresentationFormat>Affichage à l'écran (4:3)</PresentationFormat>
  <Paragraphs>177</Paragraphs>
  <Slides>15</Slides>
  <Notes>0</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15</vt:i4>
      </vt:variant>
    </vt:vector>
  </HeadingPairs>
  <TitlesOfParts>
    <vt:vector size="18" baseType="lpstr">
      <vt:lpstr>Arial</vt:lpstr>
      <vt:lpstr>Calibri</vt:lpstr>
      <vt:lpstr>Thème Office</vt:lpstr>
      <vt:lpstr>Présentation PowerPoint</vt:lpstr>
      <vt:lpstr>Met het virus leren leven</vt:lpstr>
      <vt:lpstr>Wordt Durbuy de eerste “Air Virus Free” stad ter wereld?</vt:lpstr>
      <vt:lpstr>“Air Virus Free” labelcategorieën</vt:lpstr>
      <vt:lpstr>Eén label voor een wereldwijd unieke marketing</vt:lpstr>
      <vt:lpstr> Ontwikkeld binnen een Belgisch-Europese UVC-cluster</vt:lpstr>
      <vt:lpstr>Leasing en huur</vt:lpstr>
      <vt:lpstr>Financieringsmogelijkheden voor het Durbuy proof of concept</vt:lpstr>
      <vt:lpstr>Durbuy proof of concept geraamd op € 1.500.000</vt:lpstr>
      <vt:lpstr>Verloop</vt:lpstr>
      <vt:lpstr>UVC toepassingen</vt:lpstr>
      <vt:lpstr>Présentation PowerPoint</vt:lpstr>
      <vt:lpstr>Présentation PowerPoint</vt:lpstr>
      <vt:lpstr>Présentation PowerPoint</vt:lpstr>
      <vt:lpstr>Informatie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Création d’un produit de financement pour des solutions  technologique au Covid-19</dc:title>
  <dc:creator>Horeca Life</dc:creator>
  <cp:lastModifiedBy>Steve POOT</cp:lastModifiedBy>
  <cp:revision>107</cp:revision>
  <cp:lastPrinted>2020-11-06T14:50:28Z</cp:lastPrinted>
  <dcterms:created xsi:type="dcterms:W3CDTF">2020-10-04T16:12:53Z</dcterms:created>
  <dcterms:modified xsi:type="dcterms:W3CDTF">2020-11-12T10:02:21Z</dcterms:modified>
</cp:coreProperties>
</file>